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qXdx5mUs6p4b3d5Itj+dRJRVP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5AFC87-F4AF-4D8C-88DC-7FA34A207CAF}">
  <a:tblStyle styleId="{825AFC87-F4AF-4D8C-88DC-7FA34A207CA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b0da368f9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3b0da368f9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3b0da368f9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g23b0da368f9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3b0da368f9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23b0da368f9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3b0da368f9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g23b0da368f9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3b0da368f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g23b0da368f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b0da368f9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g23b0da368f9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3b0da368f9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g23b0da368f9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3b4aa2ddea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23b4aa2ddea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b0da368f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23b0da368f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3b0da368f9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23b0da368f9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3b0da368f9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23b0da368f9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3b0da368f9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g23b0da368f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3b0da368f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23b0da368f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3b0da368f9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3b0da368f9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3b0da368f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g23b0da368f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3b0da368f9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3b0da368f9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3b4aa2dde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3b4aa2dde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3b0da368f9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g23b0da368f9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3b0da368f9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g23b0da368f9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3" name="Google Shape;10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6" name="Google Shape;116;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7"/>
        <p:cNvGrpSpPr/>
        <p:nvPr/>
      </p:nvGrpSpPr>
      <p:grpSpPr>
        <a:xfrm>
          <a:off x="0" y="0"/>
          <a:ext cx="0" cy="0"/>
          <a:chOff x="0" y="0"/>
          <a:chExt cx="0" cy="0"/>
        </a:xfrm>
      </p:grpSpPr>
      <p:sp>
        <p:nvSpPr>
          <p:cNvPr id="128" name="Google Shape;128;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0" name="Google Shape;130;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1" name="Google Shape;13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8"/>
          <p:cNvSpPr>
            <a:spLocks noGrp="1"/>
          </p:cNvSpPr>
          <p:nvPr>
            <p:ph type="pic" idx="2"/>
          </p:nvPr>
        </p:nvSpPr>
        <p:spPr>
          <a:xfrm>
            <a:off x="5183188" y="987425"/>
            <a:ext cx="6172200" cy="4873625"/>
          </a:xfrm>
          <a:prstGeom prst="rect">
            <a:avLst/>
          </a:prstGeom>
          <a:noFill/>
          <a:ln>
            <a:noFill/>
          </a:ln>
        </p:spPr>
      </p:sp>
      <p:sp>
        <p:nvSpPr>
          <p:cNvPr id="137" name="Google Shape;137;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8" name="Google Shape;13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7"/>
        <p:cNvGrpSpPr/>
        <p:nvPr/>
      </p:nvGrpSpPr>
      <p:grpSpPr>
        <a:xfrm>
          <a:off x="0" y="0"/>
          <a:ext cx="0" cy="0"/>
          <a:chOff x="0" y="0"/>
          <a:chExt cx="0" cy="0"/>
        </a:xfrm>
      </p:grpSpPr>
      <p:sp>
        <p:nvSpPr>
          <p:cNvPr id="148" name="Google Shape;148;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1"/>
          <p:cNvSpPr>
            <a:spLocks noGrp="1"/>
          </p:cNvSpPr>
          <p:nvPr>
            <p:ph type="pic" idx="2"/>
          </p:nvPr>
        </p:nvSpPr>
        <p:spPr>
          <a:xfrm>
            <a:off x="5183188" y="987425"/>
            <a:ext cx="6172200" cy="4873625"/>
          </a:xfrm>
          <a:prstGeom prst="rect">
            <a:avLst/>
          </a:prstGeom>
          <a:noFill/>
          <a:ln>
            <a:noFill/>
          </a:ln>
        </p:spPr>
      </p:sp>
      <p:sp>
        <p:nvSpPr>
          <p:cNvPr id="68" name="Google Shape;68;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1"/>
          <p:cNvSpPr txBox="1"/>
          <p:nvPr/>
        </p:nvSpPr>
        <p:spPr>
          <a:xfrm>
            <a:off x="184082" y="245900"/>
            <a:ext cx="10228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a:latin typeface="Times New Roman"/>
                <a:ea typeface="Times New Roman"/>
                <a:cs typeface="Times New Roman"/>
                <a:sym typeface="Times New Roman"/>
              </a:rPr>
              <a:t>Detect &amp; Alert Unauthorized Weapon Usage with Haar Cascade and YOLOv7</a:t>
            </a:r>
            <a:endParaRPr/>
          </a:p>
        </p:txBody>
      </p:sp>
      <p:sp>
        <p:nvSpPr>
          <p:cNvPr id="158" name="Google Shape;158;p31"/>
          <p:cNvSpPr txBox="1"/>
          <p:nvPr/>
        </p:nvSpPr>
        <p:spPr>
          <a:xfrm>
            <a:off x="567609" y="2042279"/>
            <a:ext cx="11056800" cy="3711745"/>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400" b="1" dirty="0">
                <a:solidFill>
                  <a:schemeClr val="dk1"/>
                </a:solidFill>
                <a:latin typeface="Times New Roman"/>
                <a:ea typeface="Times New Roman"/>
                <a:cs typeface="Times New Roman"/>
                <a:sym typeface="Times New Roman"/>
              </a:rPr>
              <a:t>TEAM ID:</a:t>
            </a:r>
            <a:r>
              <a:rPr lang="en-US" sz="2400" dirty="0">
                <a:solidFill>
                  <a:schemeClr val="dk1"/>
                </a:solidFill>
                <a:latin typeface="Times New Roman"/>
                <a:ea typeface="Times New Roman"/>
                <a:cs typeface="Times New Roman"/>
                <a:sym typeface="Times New Roman"/>
              </a:rPr>
              <a:t>  CSEA13</a:t>
            </a:r>
            <a:endParaRPr sz="24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24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400" b="1" dirty="0">
                <a:solidFill>
                  <a:schemeClr val="dk1"/>
                </a:solidFill>
                <a:latin typeface="Times New Roman"/>
                <a:ea typeface="Times New Roman"/>
                <a:cs typeface="Times New Roman"/>
                <a:sym typeface="Times New Roman"/>
              </a:rPr>
              <a:t>Authors:</a:t>
            </a:r>
            <a:endParaRPr sz="24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Times New Roman"/>
                <a:ea typeface="Times New Roman"/>
                <a:cs typeface="Times New Roman"/>
                <a:sym typeface="Times New Roman"/>
              </a:rPr>
              <a:t>Aravind R. K. (RA1911003040017)</a:t>
            </a:r>
            <a:endParaRPr sz="24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Times New Roman"/>
                <a:ea typeface="Times New Roman"/>
                <a:cs typeface="Times New Roman"/>
                <a:sym typeface="Times New Roman"/>
              </a:rPr>
              <a:t>Shriram G. (RA1911003040059)</a:t>
            </a:r>
            <a:endParaRPr sz="24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Times New Roman"/>
                <a:ea typeface="Times New Roman"/>
                <a:cs typeface="Times New Roman"/>
                <a:sym typeface="Times New Roman"/>
              </a:rPr>
              <a:t>V. Anand Arun (RA1911003040115)</a:t>
            </a:r>
            <a:endParaRPr sz="24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Times New Roman"/>
                <a:ea typeface="Times New Roman"/>
                <a:cs typeface="Times New Roman"/>
                <a:sym typeface="Times New Roman"/>
              </a:rPr>
              <a:t>Dr. Chitra P. (Faculty Guide)</a:t>
            </a:r>
            <a:endParaRPr sz="24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1" dirty="0">
              <a:latin typeface="Times New Roman"/>
              <a:ea typeface="Times New Roman"/>
              <a:cs typeface="Times New Roman"/>
              <a:sym typeface="Times New Roman"/>
            </a:endParaRPr>
          </a:p>
          <a:p>
            <a:pPr marL="0" lvl="0" indent="0" algn="l" rtl="0">
              <a:spcBef>
                <a:spcPts val="0"/>
              </a:spcBef>
              <a:spcAft>
                <a:spcPts val="0"/>
              </a:spcAft>
              <a:buClr>
                <a:schemeClr val="dk1"/>
              </a:buClr>
              <a:buSzPts val="2400"/>
              <a:buFont typeface="Arial"/>
              <a:buNone/>
            </a:pPr>
            <a:endParaRPr sz="1800" b="0" i="0" u="none" strike="noStrike" cap="none" dirty="0">
              <a:solidFill>
                <a:srgbClr val="000000"/>
              </a:solidFill>
              <a:latin typeface="Calibri"/>
              <a:ea typeface="Calibri"/>
              <a:cs typeface="Calibri"/>
              <a:sym typeface="Calibri"/>
            </a:endParaRPr>
          </a:p>
        </p:txBody>
      </p:sp>
      <p:sp>
        <p:nvSpPr>
          <p:cNvPr id="159" name="Google Shape;15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pic>
        <p:nvPicPr>
          <p:cNvPr id="160" name="Google Shape;160;p31"/>
          <p:cNvPicPr preferRelativeResize="0"/>
          <p:nvPr/>
        </p:nvPicPr>
        <p:blipFill rotWithShape="1">
          <a:blip r:embed="rId3">
            <a:alphaModFix/>
          </a:blip>
          <a:srcRect/>
          <a:stretch/>
        </p:blipFill>
        <p:spPr>
          <a:xfrm>
            <a:off x="10336306" y="80681"/>
            <a:ext cx="1720712" cy="7245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3b0da368f9_0_41"/>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METHODOLOGY</a:t>
            </a:r>
            <a:endParaRPr sz="3600">
              <a:latin typeface="Times New Roman"/>
              <a:ea typeface="Times New Roman"/>
              <a:cs typeface="Times New Roman"/>
              <a:sym typeface="Times New Roman"/>
            </a:endParaRPr>
          </a:p>
        </p:txBody>
      </p:sp>
      <p:sp>
        <p:nvSpPr>
          <p:cNvPr id="225" name="Google Shape;225;g23b0da368f9_0_41"/>
          <p:cNvSpPr txBox="1">
            <a:spLocks noGrp="1"/>
          </p:cNvSpPr>
          <p:nvPr>
            <p:ph type="body" idx="1"/>
          </p:nvPr>
        </p:nvSpPr>
        <p:spPr>
          <a:xfrm>
            <a:off x="687600" y="1107301"/>
            <a:ext cx="10816800" cy="4643400"/>
          </a:xfrm>
          <a:prstGeom prst="rect">
            <a:avLst/>
          </a:prstGeom>
          <a:noFill/>
          <a:ln>
            <a:noFill/>
          </a:ln>
        </p:spPr>
        <p:txBody>
          <a:bodyPr spcFirstLastPara="1" wrap="square" lIns="91425" tIns="45700" rIns="91425" bIns="45700" anchor="t" anchorCtr="0">
            <a:noAutofit/>
          </a:bodyPr>
          <a:lstStyle/>
          <a:p>
            <a:pPr marL="0" lvl="0" indent="0" algn="l" rtl="0">
              <a:lnSpc>
                <a:spcPct val="105000"/>
              </a:lnSpc>
              <a:spcBef>
                <a:spcPts val="0"/>
              </a:spcBef>
              <a:spcAft>
                <a:spcPts val="0"/>
              </a:spcAft>
              <a:buSzPts val="605"/>
              <a:buNone/>
            </a:pPr>
            <a:r>
              <a:rPr lang="en-US" sz="2000">
                <a:latin typeface="Times New Roman"/>
                <a:ea typeface="Times New Roman"/>
                <a:cs typeface="Times New Roman"/>
                <a:sym typeface="Times New Roman"/>
              </a:rPr>
              <a:t>Explanation of deep learning techniques:</a:t>
            </a:r>
            <a:endParaRPr sz="2000">
              <a:latin typeface="Times New Roman"/>
              <a:ea typeface="Times New Roman"/>
              <a:cs typeface="Times New Roman"/>
              <a:sym typeface="Times New Roman"/>
            </a:endParaRPr>
          </a:p>
          <a:p>
            <a:pPr marL="0" lvl="0" indent="0" algn="l" rtl="0">
              <a:lnSpc>
                <a:spcPct val="10000"/>
              </a:lnSpc>
              <a:spcBef>
                <a:spcPts val="0"/>
              </a:spcBef>
              <a:spcAft>
                <a:spcPts val="0"/>
              </a:spcAft>
              <a:buSzPts val="605"/>
              <a:buNone/>
            </a:pPr>
            <a:endParaRPr sz="2000">
              <a:latin typeface="Times New Roman"/>
              <a:ea typeface="Times New Roman"/>
              <a:cs typeface="Times New Roman"/>
              <a:sym typeface="Times New Roman"/>
            </a:endParaRPr>
          </a:p>
          <a:p>
            <a:pPr marL="457200" lvl="0" indent="-355600"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Deep learning techniques have been used in the proposed intelligent security system to achieve high accuracy in weapon identification and face recognition.</a:t>
            </a:r>
            <a:endParaRPr sz="2000">
              <a:latin typeface="Times New Roman"/>
              <a:ea typeface="Times New Roman"/>
              <a:cs typeface="Times New Roman"/>
              <a:sym typeface="Times New Roman"/>
            </a:endParaRPr>
          </a:p>
          <a:p>
            <a:pPr marL="457200" lvl="0" indent="-355600"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The convolutional neural network (CNN) is a key deep learning technique used for weapon identification.</a:t>
            </a:r>
            <a:endParaRPr sz="2000">
              <a:latin typeface="Times New Roman"/>
              <a:ea typeface="Times New Roman"/>
              <a:cs typeface="Times New Roman"/>
              <a:sym typeface="Times New Roman"/>
            </a:endParaRPr>
          </a:p>
          <a:p>
            <a:pPr marL="457200" lvl="0" indent="-355600"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CNN is a type of neural network that is particularly effective in image recognition and classification tasks, such as detecting weapons in images.</a:t>
            </a:r>
            <a:endParaRPr sz="2000">
              <a:latin typeface="Times New Roman"/>
              <a:ea typeface="Times New Roman"/>
              <a:cs typeface="Times New Roman"/>
              <a:sym typeface="Times New Roman"/>
            </a:endParaRPr>
          </a:p>
          <a:p>
            <a:pPr marL="457200" lvl="0" indent="-355600"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The YOLOv7 algorithm, which is used in our system for weapon detection, is based on a CNN architecture.</a:t>
            </a:r>
            <a:endParaRPr sz="2000">
              <a:latin typeface="Times New Roman"/>
              <a:ea typeface="Times New Roman"/>
              <a:cs typeface="Times New Roman"/>
              <a:sym typeface="Times New Roman"/>
            </a:endParaRPr>
          </a:p>
          <a:p>
            <a:pPr marL="457200" lvl="0" indent="-355600"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YOLOv7 uses a single deep neural network to identify weapons in real-time by dividing the image into a grid and predicting bounding boxes and probabilities for each grid cell.</a:t>
            </a:r>
            <a:endParaRPr sz="2000">
              <a:latin typeface="Times New Roman"/>
              <a:ea typeface="Times New Roman"/>
              <a:cs typeface="Times New Roman"/>
              <a:sym typeface="Times New Roman"/>
            </a:endParaRPr>
          </a:p>
          <a:p>
            <a:pPr marL="457200" lvl="0" indent="-355600"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By using CNN and YOLOv7, our system achieves high accuracy and recall rates for weapon detection, making it a reliable and effective solution for enhancing public safety in various settings.</a:t>
            </a:r>
            <a:endParaRPr sz="2000">
              <a:latin typeface="Times New Roman"/>
              <a:ea typeface="Times New Roman"/>
              <a:cs typeface="Times New Roman"/>
              <a:sym typeface="Times New Roman"/>
            </a:endParaRPr>
          </a:p>
          <a:p>
            <a:pPr marL="457200" lvl="0" indent="0" algn="l" rtl="0">
              <a:lnSpc>
                <a:spcPct val="105000"/>
              </a:lnSpc>
              <a:spcBef>
                <a:spcPts val="1000"/>
              </a:spcBef>
              <a:spcAft>
                <a:spcPts val="0"/>
              </a:spcAft>
              <a:buSzPts val="1414"/>
              <a:buNone/>
            </a:pPr>
            <a:endParaRPr sz="1540">
              <a:latin typeface="Times New Roman"/>
              <a:ea typeface="Times New Roman"/>
              <a:cs typeface="Times New Roman"/>
              <a:sym typeface="Times New Roman"/>
            </a:endParaRPr>
          </a:p>
        </p:txBody>
      </p:sp>
      <p:pic>
        <p:nvPicPr>
          <p:cNvPr id="226" name="Google Shape;226;g23b0da368f9_0_41"/>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3b0da368f9_0_55"/>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METHODOLOGY</a:t>
            </a:r>
            <a:endParaRPr sz="3600">
              <a:latin typeface="Times New Roman"/>
              <a:ea typeface="Times New Roman"/>
              <a:cs typeface="Times New Roman"/>
              <a:sym typeface="Times New Roman"/>
            </a:endParaRPr>
          </a:p>
        </p:txBody>
      </p:sp>
      <p:sp>
        <p:nvSpPr>
          <p:cNvPr id="232" name="Google Shape;232;g23b0da368f9_0_55"/>
          <p:cNvSpPr txBox="1">
            <a:spLocks noGrp="1"/>
          </p:cNvSpPr>
          <p:nvPr>
            <p:ph type="body" idx="1"/>
          </p:nvPr>
        </p:nvSpPr>
        <p:spPr>
          <a:xfrm>
            <a:off x="687600" y="1107301"/>
            <a:ext cx="10816800" cy="4643400"/>
          </a:xfrm>
          <a:prstGeom prst="rect">
            <a:avLst/>
          </a:prstGeom>
          <a:noFill/>
          <a:ln>
            <a:noFill/>
          </a:ln>
        </p:spPr>
        <p:txBody>
          <a:bodyPr spcFirstLastPara="1" wrap="square" lIns="91425" tIns="45700" rIns="91425" bIns="45700" anchor="t" anchorCtr="0">
            <a:noAutofit/>
          </a:bodyPr>
          <a:lstStyle/>
          <a:p>
            <a:pPr marL="0" lvl="0" indent="0" algn="l" rtl="0">
              <a:lnSpc>
                <a:spcPct val="105000"/>
              </a:lnSpc>
              <a:spcBef>
                <a:spcPts val="0"/>
              </a:spcBef>
              <a:spcAft>
                <a:spcPts val="0"/>
              </a:spcAft>
              <a:buSzPts val="605"/>
              <a:buNone/>
            </a:pPr>
            <a:r>
              <a:rPr lang="en-US" sz="2000">
                <a:latin typeface="Times New Roman"/>
                <a:ea typeface="Times New Roman"/>
                <a:cs typeface="Times New Roman"/>
                <a:sym typeface="Times New Roman"/>
              </a:rPr>
              <a:t>Model Evaluation Metrics:</a:t>
            </a:r>
            <a:endParaRPr sz="2000">
              <a:latin typeface="Times New Roman"/>
              <a:ea typeface="Times New Roman"/>
              <a:cs typeface="Times New Roman"/>
              <a:sym typeface="Times New Roman"/>
            </a:endParaRPr>
          </a:p>
          <a:p>
            <a:pPr marL="0" lvl="0" indent="0" algn="l" rtl="0">
              <a:lnSpc>
                <a:spcPct val="10000"/>
              </a:lnSpc>
              <a:spcBef>
                <a:spcPts val="0"/>
              </a:spcBef>
              <a:spcAft>
                <a:spcPts val="0"/>
              </a:spcAft>
              <a:buSzPts val="605"/>
              <a:buNone/>
            </a:pPr>
            <a:endParaRPr sz="2000">
              <a:latin typeface="Times New Roman"/>
              <a:ea typeface="Times New Roman"/>
              <a:cs typeface="Times New Roman"/>
              <a:sym typeface="Times New Roman"/>
            </a:endParaRPr>
          </a:p>
          <a:p>
            <a:pPr marL="457200" lvl="0" indent="-355600" algn="l" rtl="0">
              <a:lnSpc>
                <a:spcPct val="105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Accuracy, precision, and recall are key metrics used for evaluating the performance of classification models. Accuracy ranges from 0 to 1, with 1 indicating perfect accuracy.</a:t>
            </a:r>
            <a:endParaRPr sz="2000">
              <a:latin typeface="Times New Roman"/>
              <a:ea typeface="Times New Roman"/>
              <a:cs typeface="Times New Roman"/>
              <a:sym typeface="Times New Roman"/>
            </a:endParaRPr>
          </a:p>
          <a:p>
            <a:pPr marL="457200" lvl="0" indent="0" algn="l" rtl="0">
              <a:lnSpc>
                <a:spcPct val="105000"/>
              </a:lnSpc>
              <a:spcBef>
                <a:spcPts val="1000"/>
              </a:spcBef>
              <a:spcAft>
                <a:spcPts val="0"/>
              </a:spcAft>
              <a:buNone/>
            </a:pPr>
            <a:r>
              <a:rPr lang="en-US" sz="1700" b="1">
                <a:latin typeface="Times New Roman"/>
                <a:ea typeface="Times New Roman"/>
                <a:cs typeface="Times New Roman"/>
                <a:sym typeface="Times New Roman"/>
              </a:rPr>
              <a:t>Accuracy: Total number of correct predictions divided by the total number of predictions</a:t>
            </a:r>
            <a:endParaRPr sz="1700" b="1">
              <a:latin typeface="Times New Roman"/>
              <a:ea typeface="Times New Roman"/>
              <a:cs typeface="Times New Roman"/>
              <a:sym typeface="Times New Roman"/>
            </a:endParaRPr>
          </a:p>
          <a:p>
            <a:pPr marL="457200" lvl="0" indent="-355600" algn="l" rtl="0">
              <a:lnSpc>
                <a:spcPct val="105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Precision: Proportion of true positives to all positive predictions made by the model</a:t>
            </a:r>
            <a:endParaRPr sz="2000">
              <a:latin typeface="Times New Roman"/>
              <a:ea typeface="Times New Roman"/>
              <a:cs typeface="Times New Roman"/>
              <a:sym typeface="Times New Roman"/>
            </a:endParaRPr>
          </a:p>
          <a:p>
            <a:pPr marL="457200" lvl="0" indent="0" algn="l" rtl="0">
              <a:lnSpc>
                <a:spcPct val="105000"/>
              </a:lnSpc>
              <a:spcBef>
                <a:spcPts val="1000"/>
              </a:spcBef>
              <a:spcAft>
                <a:spcPts val="0"/>
              </a:spcAft>
              <a:buNone/>
            </a:pPr>
            <a:r>
              <a:rPr lang="en-US" sz="1700" b="1">
                <a:latin typeface="Times New Roman"/>
                <a:ea typeface="Times New Roman"/>
                <a:cs typeface="Times New Roman"/>
                <a:sym typeface="Times New Roman"/>
              </a:rPr>
              <a:t>Precision is calculated as True Positives / (True Positives + False Positives)</a:t>
            </a:r>
            <a:endParaRPr sz="1700" b="1">
              <a:latin typeface="Times New Roman"/>
              <a:ea typeface="Times New Roman"/>
              <a:cs typeface="Times New Roman"/>
              <a:sym typeface="Times New Roman"/>
            </a:endParaRPr>
          </a:p>
          <a:p>
            <a:pPr marL="457200" lvl="0" indent="-355600" algn="l" rtl="0">
              <a:lnSpc>
                <a:spcPct val="105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Recall: Proportion of true positives in the dataset that the model correctly identified</a:t>
            </a:r>
            <a:endParaRPr sz="2000">
              <a:latin typeface="Times New Roman"/>
              <a:ea typeface="Times New Roman"/>
              <a:cs typeface="Times New Roman"/>
              <a:sym typeface="Times New Roman"/>
            </a:endParaRPr>
          </a:p>
          <a:p>
            <a:pPr marL="457200" lvl="0" indent="0" algn="l" rtl="0">
              <a:lnSpc>
                <a:spcPct val="105000"/>
              </a:lnSpc>
              <a:spcBef>
                <a:spcPts val="1000"/>
              </a:spcBef>
              <a:spcAft>
                <a:spcPts val="0"/>
              </a:spcAft>
              <a:buNone/>
            </a:pPr>
            <a:r>
              <a:rPr lang="en-US" sz="1700" b="1">
                <a:latin typeface="Times New Roman"/>
                <a:ea typeface="Times New Roman"/>
                <a:cs typeface="Times New Roman"/>
                <a:sym typeface="Times New Roman"/>
              </a:rPr>
              <a:t>Recall is calculated as True Positives / (True Positives + False Negatives)</a:t>
            </a:r>
            <a:endParaRPr sz="1700" b="1">
              <a:latin typeface="Times New Roman"/>
              <a:ea typeface="Times New Roman"/>
              <a:cs typeface="Times New Roman"/>
              <a:sym typeface="Times New Roman"/>
            </a:endParaRPr>
          </a:p>
        </p:txBody>
      </p:sp>
      <p:pic>
        <p:nvPicPr>
          <p:cNvPr id="233" name="Google Shape;233;g23b0da368f9_0_55"/>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3b0da368f9_0_107"/>
          <p:cNvSpPr txBox="1">
            <a:spLocks noGrp="1"/>
          </p:cNvSpPr>
          <p:nvPr>
            <p:ph type="title"/>
          </p:nvPr>
        </p:nvSpPr>
        <p:spPr>
          <a:xfrm>
            <a:off x="346025" y="124500"/>
            <a:ext cx="72351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EVALUATION RESULTS</a:t>
            </a:r>
            <a:endParaRPr sz="3600">
              <a:latin typeface="Times New Roman"/>
              <a:ea typeface="Times New Roman"/>
              <a:cs typeface="Times New Roman"/>
              <a:sym typeface="Times New Roman"/>
            </a:endParaRPr>
          </a:p>
        </p:txBody>
      </p:sp>
      <p:pic>
        <p:nvPicPr>
          <p:cNvPr id="239" name="Google Shape;239;g23b0da368f9_0_107"/>
          <p:cNvPicPr preferRelativeResize="0"/>
          <p:nvPr/>
        </p:nvPicPr>
        <p:blipFill rotWithShape="1">
          <a:blip r:embed="rId3">
            <a:alphaModFix/>
          </a:blip>
          <a:srcRect/>
          <a:stretch/>
        </p:blipFill>
        <p:spPr>
          <a:xfrm>
            <a:off x="10336306" y="80681"/>
            <a:ext cx="1720714" cy="724580"/>
          </a:xfrm>
          <a:prstGeom prst="rect">
            <a:avLst/>
          </a:prstGeom>
          <a:noFill/>
          <a:ln>
            <a:noFill/>
          </a:ln>
        </p:spPr>
      </p:pic>
      <p:pic>
        <p:nvPicPr>
          <p:cNvPr id="240" name="Google Shape;240;g23b0da368f9_0_107"/>
          <p:cNvPicPr preferRelativeResize="0"/>
          <p:nvPr/>
        </p:nvPicPr>
        <p:blipFill>
          <a:blip r:embed="rId4">
            <a:alphaModFix/>
          </a:blip>
          <a:stretch>
            <a:fillRect/>
          </a:stretch>
        </p:blipFill>
        <p:spPr>
          <a:xfrm>
            <a:off x="2" y="1330425"/>
            <a:ext cx="3968248" cy="4263050"/>
          </a:xfrm>
          <a:prstGeom prst="rect">
            <a:avLst/>
          </a:prstGeom>
          <a:noFill/>
          <a:ln>
            <a:noFill/>
          </a:ln>
        </p:spPr>
      </p:pic>
      <p:pic>
        <p:nvPicPr>
          <p:cNvPr id="241" name="Google Shape;241;g23b0da368f9_0_107"/>
          <p:cNvPicPr preferRelativeResize="0"/>
          <p:nvPr/>
        </p:nvPicPr>
        <p:blipFill>
          <a:blip r:embed="rId5">
            <a:alphaModFix/>
          </a:blip>
          <a:stretch>
            <a:fillRect/>
          </a:stretch>
        </p:blipFill>
        <p:spPr>
          <a:xfrm>
            <a:off x="3905838" y="1318975"/>
            <a:ext cx="4380301" cy="4133526"/>
          </a:xfrm>
          <a:prstGeom prst="rect">
            <a:avLst/>
          </a:prstGeom>
          <a:noFill/>
          <a:ln>
            <a:noFill/>
          </a:ln>
        </p:spPr>
      </p:pic>
      <p:pic>
        <p:nvPicPr>
          <p:cNvPr id="242" name="Google Shape;242;g23b0da368f9_0_107"/>
          <p:cNvPicPr preferRelativeResize="0"/>
          <p:nvPr/>
        </p:nvPicPr>
        <p:blipFill>
          <a:blip r:embed="rId6">
            <a:alphaModFix/>
          </a:blip>
          <a:stretch>
            <a:fillRect/>
          </a:stretch>
        </p:blipFill>
        <p:spPr>
          <a:xfrm>
            <a:off x="8159525" y="1406625"/>
            <a:ext cx="4010975" cy="200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3b0da368f9_0_76"/>
          <p:cNvSpPr txBox="1">
            <a:spLocks noGrp="1"/>
          </p:cNvSpPr>
          <p:nvPr>
            <p:ph type="title"/>
          </p:nvPr>
        </p:nvSpPr>
        <p:spPr>
          <a:xfrm>
            <a:off x="346025" y="124500"/>
            <a:ext cx="72351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EVALUATION RESULTS</a:t>
            </a:r>
            <a:endParaRPr sz="3600">
              <a:latin typeface="Times New Roman"/>
              <a:ea typeface="Times New Roman"/>
              <a:cs typeface="Times New Roman"/>
              <a:sym typeface="Times New Roman"/>
            </a:endParaRPr>
          </a:p>
        </p:txBody>
      </p:sp>
      <p:pic>
        <p:nvPicPr>
          <p:cNvPr id="248" name="Google Shape;248;g23b0da368f9_0_76"/>
          <p:cNvPicPr preferRelativeResize="0"/>
          <p:nvPr/>
        </p:nvPicPr>
        <p:blipFill rotWithShape="1">
          <a:blip r:embed="rId3">
            <a:alphaModFix/>
          </a:blip>
          <a:srcRect/>
          <a:stretch/>
        </p:blipFill>
        <p:spPr>
          <a:xfrm>
            <a:off x="10336306" y="80681"/>
            <a:ext cx="1720714" cy="724580"/>
          </a:xfrm>
          <a:prstGeom prst="rect">
            <a:avLst/>
          </a:prstGeom>
          <a:noFill/>
          <a:ln>
            <a:noFill/>
          </a:ln>
        </p:spPr>
      </p:pic>
      <p:pic>
        <p:nvPicPr>
          <p:cNvPr id="249" name="Google Shape;249;g23b0da368f9_0_76"/>
          <p:cNvPicPr preferRelativeResize="0"/>
          <p:nvPr/>
        </p:nvPicPr>
        <p:blipFill>
          <a:blip r:embed="rId4">
            <a:alphaModFix/>
          </a:blip>
          <a:stretch>
            <a:fillRect/>
          </a:stretch>
        </p:blipFill>
        <p:spPr>
          <a:xfrm>
            <a:off x="243475" y="1719012"/>
            <a:ext cx="5237576" cy="3527474"/>
          </a:xfrm>
          <a:prstGeom prst="rect">
            <a:avLst/>
          </a:prstGeom>
          <a:noFill/>
          <a:ln>
            <a:noFill/>
          </a:ln>
        </p:spPr>
      </p:pic>
      <p:pic>
        <p:nvPicPr>
          <p:cNvPr id="250" name="Google Shape;250;g23b0da368f9_0_76"/>
          <p:cNvPicPr preferRelativeResize="0"/>
          <p:nvPr/>
        </p:nvPicPr>
        <p:blipFill>
          <a:blip r:embed="rId5">
            <a:alphaModFix/>
          </a:blip>
          <a:stretch>
            <a:fillRect/>
          </a:stretch>
        </p:blipFill>
        <p:spPr>
          <a:xfrm>
            <a:off x="6292825" y="1691225"/>
            <a:ext cx="5375877" cy="3583050"/>
          </a:xfrm>
          <a:prstGeom prst="rect">
            <a:avLst/>
          </a:prstGeom>
          <a:noFill/>
          <a:ln>
            <a:noFill/>
          </a:ln>
        </p:spPr>
      </p:pic>
      <p:sp>
        <p:nvSpPr>
          <p:cNvPr id="251" name="Google Shape;251;g23b0da368f9_0_76"/>
          <p:cNvSpPr txBox="1"/>
          <p:nvPr/>
        </p:nvSpPr>
        <p:spPr>
          <a:xfrm>
            <a:off x="1565250" y="5246475"/>
            <a:ext cx="172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Recall Curve</a:t>
            </a:r>
            <a:endParaRPr b="1">
              <a:latin typeface="Calibri"/>
              <a:ea typeface="Calibri"/>
              <a:cs typeface="Calibri"/>
              <a:sym typeface="Calibri"/>
            </a:endParaRPr>
          </a:p>
        </p:txBody>
      </p:sp>
      <p:sp>
        <p:nvSpPr>
          <p:cNvPr id="252" name="Google Shape;252;g23b0da368f9_0_76"/>
          <p:cNvSpPr txBox="1"/>
          <p:nvPr/>
        </p:nvSpPr>
        <p:spPr>
          <a:xfrm>
            <a:off x="7799075" y="5246475"/>
            <a:ext cx="172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Precision Curve</a:t>
            </a:r>
            <a:endParaRPr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3b0da368f9_0_119"/>
          <p:cNvSpPr txBox="1">
            <a:spLocks noGrp="1"/>
          </p:cNvSpPr>
          <p:nvPr>
            <p:ph type="title"/>
          </p:nvPr>
        </p:nvSpPr>
        <p:spPr>
          <a:xfrm>
            <a:off x="346025" y="124500"/>
            <a:ext cx="72351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EVALUATION RESULTS</a:t>
            </a:r>
            <a:endParaRPr sz="3600">
              <a:latin typeface="Times New Roman"/>
              <a:ea typeface="Times New Roman"/>
              <a:cs typeface="Times New Roman"/>
              <a:sym typeface="Times New Roman"/>
            </a:endParaRPr>
          </a:p>
        </p:txBody>
      </p:sp>
      <p:pic>
        <p:nvPicPr>
          <p:cNvPr id="258" name="Google Shape;258;g23b0da368f9_0_119"/>
          <p:cNvPicPr preferRelativeResize="0"/>
          <p:nvPr/>
        </p:nvPicPr>
        <p:blipFill rotWithShape="1">
          <a:blip r:embed="rId3">
            <a:alphaModFix/>
          </a:blip>
          <a:srcRect/>
          <a:stretch/>
        </p:blipFill>
        <p:spPr>
          <a:xfrm>
            <a:off x="10336306" y="80681"/>
            <a:ext cx="1720714" cy="724580"/>
          </a:xfrm>
          <a:prstGeom prst="rect">
            <a:avLst/>
          </a:prstGeom>
          <a:noFill/>
          <a:ln>
            <a:noFill/>
          </a:ln>
        </p:spPr>
      </p:pic>
      <p:pic>
        <p:nvPicPr>
          <p:cNvPr id="259" name="Google Shape;259;g23b0da368f9_0_119"/>
          <p:cNvPicPr preferRelativeResize="0"/>
          <p:nvPr/>
        </p:nvPicPr>
        <p:blipFill>
          <a:blip r:embed="rId4">
            <a:alphaModFix/>
          </a:blip>
          <a:stretch>
            <a:fillRect/>
          </a:stretch>
        </p:blipFill>
        <p:spPr>
          <a:xfrm>
            <a:off x="3234638" y="1399388"/>
            <a:ext cx="5722726" cy="4059223"/>
          </a:xfrm>
          <a:prstGeom prst="rect">
            <a:avLst/>
          </a:prstGeom>
          <a:noFill/>
          <a:ln>
            <a:noFill/>
          </a:ln>
        </p:spPr>
      </p:pic>
      <p:sp>
        <p:nvSpPr>
          <p:cNvPr id="260" name="Google Shape;260;g23b0da368f9_0_119"/>
          <p:cNvSpPr txBox="1"/>
          <p:nvPr/>
        </p:nvSpPr>
        <p:spPr>
          <a:xfrm>
            <a:off x="4984013" y="5458600"/>
            <a:ext cx="172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F1 Curve</a:t>
            </a:r>
            <a:endParaRPr b="1">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3b0da368f9_0_130"/>
          <p:cNvSpPr txBox="1">
            <a:spLocks noGrp="1"/>
          </p:cNvSpPr>
          <p:nvPr>
            <p:ph type="title"/>
          </p:nvPr>
        </p:nvSpPr>
        <p:spPr>
          <a:xfrm>
            <a:off x="346025" y="124500"/>
            <a:ext cx="72351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EVALUATION RESULTS</a:t>
            </a:r>
            <a:endParaRPr sz="3600">
              <a:latin typeface="Times New Roman"/>
              <a:ea typeface="Times New Roman"/>
              <a:cs typeface="Times New Roman"/>
              <a:sym typeface="Times New Roman"/>
            </a:endParaRPr>
          </a:p>
        </p:txBody>
      </p:sp>
      <p:pic>
        <p:nvPicPr>
          <p:cNvPr id="266" name="Google Shape;266;g23b0da368f9_0_130"/>
          <p:cNvPicPr preferRelativeResize="0"/>
          <p:nvPr/>
        </p:nvPicPr>
        <p:blipFill rotWithShape="1">
          <a:blip r:embed="rId3">
            <a:alphaModFix/>
          </a:blip>
          <a:srcRect/>
          <a:stretch/>
        </p:blipFill>
        <p:spPr>
          <a:xfrm>
            <a:off x="10336306" y="80681"/>
            <a:ext cx="1720714" cy="724580"/>
          </a:xfrm>
          <a:prstGeom prst="rect">
            <a:avLst/>
          </a:prstGeom>
          <a:noFill/>
          <a:ln>
            <a:noFill/>
          </a:ln>
        </p:spPr>
      </p:pic>
      <p:pic>
        <p:nvPicPr>
          <p:cNvPr id="267" name="Google Shape;267;g23b0da368f9_0_130"/>
          <p:cNvPicPr preferRelativeResize="0"/>
          <p:nvPr/>
        </p:nvPicPr>
        <p:blipFill rotWithShape="1">
          <a:blip r:embed="rId4">
            <a:alphaModFix/>
          </a:blip>
          <a:srcRect r="58263" b="35224"/>
          <a:stretch/>
        </p:blipFill>
        <p:spPr>
          <a:xfrm>
            <a:off x="4274963" y="1155250"/>
            <a:ext cx="3868301" cy="3377049"/>
          </a:xfrm>
          <a:prstGeom prst="rect">
            <a:avLst/>
          </a:prstGeom>
          <a:noFill/>
          <a:ln>
            <a:noFill/>
          </a:ln>
        </p:spPr>
      </p:pic>
      <p:pic>
        <p:nvPicPr>
          <p:cNvPr id="268" name="Google Shape;268;g23b0da368f9_0_130"/>
          <p:cNvPicPr preferRelativeResize="0"/>
          <p:nvPr/>
        </p:nvPicPr>
        <p:blipFill rotWithShape="1">
          <a:blip r:embed="rId5">
            <a:alphaModFix/>
          </a:blip>
          <a:srcRect r="45966" b="35716"/>
          <a:stretch/>
        </p:blipFill>
        <p:spPr>
          <a:xfrm>
            <a:off x="8219475" y="1155250"/>
            <a:ext cx="4994501" cy="3377049"/>
          </a:xfrm>
          <a:prstGeom prst="rect">
            <a:avLst/>
          </a:prstGeom>
          <a:noFill/>
          <a:ln>
            <a:noFill/>
          </a:ln>
        </p:spPr>
      </p:pic>
      <p:pic>
        <p:nvPicPr>
          <p:cNvPr id="269" name="Google Shape;269;g23b0da368f9_0_130"/>
          <p:cNvPicPr preferRelativeResize="0"/>
          <p:nvPr/>
        </p:nvPicPr>
        <p:blipFill rotWithShape="1">
          <a:blip r:embed="rId6">
            <a:alphaModFix/>
          </a:blip>
          <a:srcRect r="55703" b="35868"/>
          <a:stretch/>
        </p:blipFill>
        <p:spPr>
          <a:xfrm>
            <a:off x="76200" y="1155250"/>
            <a:ext cx="4146730" cy="3377049"/>
          </a:xfrm>
          <a:prstGeom prst="rect">
            <a:avLst/>
          </a:prstGeom>
          <a:noFill/>
          <a:ln>
            <a:noFill/>
          </a:ln>
        </p:spPr>
      </p:pic>
      <p:sp>
        <p:nvSpPr>
          <p:cNvPr id="270" name="Google Shape;270;g23b0da368f9_0_130"/>
          <p:cNvSpPr txBox="1"/>
          <p:nvPr/>
        </p:nvSpPr>
        <p:spPr>
          <a:xfrm>
            <a:off x="776500" y="4679150"/>
            <a:ext cx="1980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30% of Weapon Shown                                                                 </a:t>
            </a:r>
            <a:r>
              <a:rPr lang="en-US" b="1">
                <a:solidFill>
                  <a:schemeClr val="dk1"/>
                </a:solidFill>
                <a:latin typeface="Calibri"/>
                <a:ea typeface="Calibri"/>
                <a:cs typeface="Calibri"/>
                <a:sym typeface="Calibri"/>
              </a:rPr>
              <a:t>                                                          </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p:txBody>
      </p:sp>
      <p:sp>
        <p:nvSpPr>
          <p:cNvPr id="271" name="Google Shape;271;g23b0da368f9_0_130"/>
          <p:cNvSpPr txBox="1"/>
          <p:nvPr/>
        </p:nvSpPr>
        <p:spPr>
          <a:xfrm>
            <a:off x="4752175" y="5145850"/>
            <a:ext cx="746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2" name="Google Shape;272;g23b0da368f9_0_130"/>
          <p:cNvSpPr txBox="1"/>
          <p:nvPr/>
        </p:nvSpPr>
        <p:spPr>
          <a:xfrm>
            <a:off x="5014800" y="4679150"/>
            <a:ext cx="216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b="1">
                <a:solidFill>
                  <a:schemeClr val="dk1"/>
                </a:solidFill>
                <a:latin typeface="Calibri"/>
                <a:ea typeface="Calibri"/>
                <a:cs typeface="Calibri"/>
                <a:sym typeface="Calibri"/>
              </a:rPr>
              <a:t>60% of Weapon Shown</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p:txBody>
      </p:sp>
      <p:sp>
        <p:nvSpPr>
          <p:cNvPr id="273" name="Google Shape;273;g23b0da368f9_0_130"/>
          <p:cNvSpPr txBox="1"/>
          <p:nvPr/>
        </p:nvSpPr>
        <p:spPr>
          <a:xfrm>
            <a:off x="9010125" y="4679150"/>
            <a:ext cx="1980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b="1">
                <a:solidFill>
                  <a:schemeClr val="dk1"/>
                </a:solidFill>
                <a:latin typeface="Calibri"/>
                <a:ea typeface="Calibri"/>
                <a:cs typeface="Calibri"/>
                <a:sym typeface="Calibri"/>
              </a:rPr>
              <a:t>100% of Weapon Shown                                                                                                                            </a:t>
            </a:r>
            <a:endParaRPr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3b0da368f9_0_140"/>
          <p:cNvSpPr txBox="1">
            <a:spLocks noGrp="1"/>
          </p:cNvSpPr>
          <p:nvPr>
            <p:ph type="title"/>
          </p:nvPr>
        </p:nvSpPr>
        <p:spPr>
          <a:xfrm>
            <a:off x="346025" y="124500"/>
            <a:ext cx="72351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EVALUATION RESULTS</a:t>
            </a:r>
            <a:endParaRPr sz="3600">
              <a:latin typeface="Times New Roman"/>
              <a:ea typeface="Times New Roman"/>
              <a:cs typeface="Times New Roman"/>
              <a:sym typeface="Times New Roman"/>
            </a:endParaRPr>
          </a:p>
        </p:txBody>
      </p:sp>
      <p:pic>
        <p:nvPicPr>
          <p:cNvPr id="279" name="Google Shape;279;g23b0da368f9_0_140"/>
          <p:cNvPicPr preferRelativeResize="0"/>
          <p:nvPr/>
        </p:nvPicPr>
        <p:blipFill rotWithShape="1">
          <a:blip r:embed="rId3">
            <a:alphaModFix/>
          </a:blip>
          <a:srcRect/>
          <a:stretch/>
        </p:blipFill>
        <p:spPr>
          <a:xfrm>
            <a:off x="10336306" y="80681"/>
            <a:ext cx="1720714" cy="724580"/>
          </a:xfrm>
          <a:prstGeom prst="rect">
            <a:avLst/>
          </a:prstGeom>
          <a:noFill/>
          <a:ln>
            <a:noFill/>
          </a:ln>
        </p:spPr>
      </p:pic>
      <p:sp>
        <p:nvSpPr>
          <p:cNvPr id="280" name="Google Shape;280;g23b0da368f9_0_140"/>
          <p:cNvSpPr txBox="1"/>
          <p:nvPr/>
        </p:nvSpPr>
        <p:spPr>
          <a:xfrm>
            <a:off x="9626200" y="3724250"/>
            <a:ext cx="259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81" name="Google Shape;281;g23b0da368f9_0_140"/>
          <p:cNvSpPr txBox="1"/>
          <p:nvPr/>
        </p:nvSpPr>
        <p:spPr>
          <a:xfrm>
            <a:off x="1871450" y="5452350"/>
            <a:ext cx="340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Authorized User</a:t>
            </a:r>
            <a:endParaRPr b="1">
              <a:latin typeface="Calibri"/>
              <a:ea typeface="Calibri"/>
              <a:cs typeface="Calibri"/>
              <a:sym typeface="Calibri"/>
            </a:endParaRPr>
          </a:p>
        </p:txBody>
      </p:sp>
      <p:sp>
        <p:nvSpPr>
          <p:cNvPr id="282" name="Google Shape;282;g23b0da368f9_0_140"/>
          <p:cNvSpPr txBox="1"/>
          <p:nvPr/>
        </p:nvSpPr>
        <p:spPr>
          <a:xfrm>
            <a:off x="8181875" y="5452350"/>
            <a:ext cx="340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Unauthorized User</a:t>
            </a:r>
            <a:endParaRPr b="1">
              <a:latin typeface="Calibri"/>
              <a:ea typeface="Calibri"/>
              <a:cs typeface="Calibri"/>
              <a:sym typeface="Calibri"/>
            </a:endParaRPr>
          </a:p>
        </p:txBody>
      </p:sp>
      <p:pic>
        <p:nvPicPr>
          <p:cNvPr id="283" name="Google Shape;283;g23b0da368f9_0_140"/>
          <p:cNvPicPr preferRelativeResize="0"/>
          <p:nvPr/>
        </p:nvPicPr>
        <p:blipFill>
          <a:blip r:embed="rId4">
            <a:alphaModFix/>
          </a:blip>
          <a:stretch>
            <a:fillRect/>
          </a:stretch>
        </p:blipFill>
        <p:spPr>
          <a:xfrm>
            <a:off x="6605737" y="1403175"/>
            <a:ext cx="4821088" cy="4051650"/>
          </a:xfrm>
          <a:prstGeom prst="rect">
            <a:avLst/>
          </a:prstGeom>
          <a:noFill/>
          <a:ln>
            <a:noFill/>
          </a:ln>
        </p:spPr>
      </p:pic>
      <p:pic>
        <p:nvPicPr>
          <p:cNvPr id="284" name="Google Shape;284;g23b0da368f9_0_140"/>
          <p:cNvPicPr preferRelativeResize="0"/>
          <p:nvPr/>
        </p:nvPicPr>
        <p:blipFill>
          <a:blip r:embed="rId5">
            <a:alphaModFix/>
          </a:blip>
          <a:stretch>
            <a:fillRect/>
          </a:stretch>
        </p:blipFill>
        <p:spPr>
          <a:xfrm>
            <a:off x="502400" y="1403175"/>
            <a:ext cx="5185070" cy="4051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3b4aa2ddea_3_0"/>
          <p:cNvSpPr txBox="1">
            <a:spLocks noGrp="1"/>
          </p:cNvSpPr>
          <p:nvPr>
            <p:ph type="title"/>
          </p:nvPr>
        </p:nvSpPr>
        <p:spPr>
          <a:xfrm>
            <a:off x="346025" y="124500"/>
            <a:ext cx="72351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EVALUATION RESULTS</a:t>
            </a:r>
            <a:endParaRPr sz="3600">
              <a:latin typeface="Times New Roman"/>
              <a:ea typeface="Times New Roman"/>
              <a:cs typeface="Times New Roman"/>
              <a:sym typeface="Times New Roman"/>
            </a:endParaRPr>
          </a:p>
        </p:txBody>
      </p:sp>
      <p:pic>
        <p:nvPicPr>
          <p:cNvPr id="290" name="Google Shape;290;g23b4aa2ddea_3_0"/>
          <p:cNvPicPr preferRelativeResize="0"/>
          <p:nvPr/>
        </p:nvPicPr>
        <p:blipFill rotWithShape="1">
          <a:blip r:embed="rId3">
            <a:alphaModFix/>
          </a:blip>
          <a:srcRect/>
          <a:stretch/>
        </p:blipFill>
        <p:spPr>
          <a:xfrm>
            <a:off x="10336306" y="80681"/>
            <a:ext cx="1720714" cy="724580"/>
          </a:xfrm>
          <a:prstGeom prst="rect">
            <a:avLst/>
          </a:prstGeom>
          <a:noFill/>
          <a:ln>
            <a:noFill/>
          </a:ln>
        </p:spPr>
      </p:pic>
      <p:sp>
        <p:nvSpPr>
          <p:cNvPr id="291" name="Google Shape;291;g23b4aa2ddea_3_0"/>
          <p:cNvSpPr txBox="1"/>
          <p:nvPr/>
        </p:nvSpPr>
        <p:spPr>
          <a:xfrm>
            <a:off x="9626200" y="3724250"/>
            <a:ext cx="259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92" name="Google Shape;292;g23b4aa2ddea_3_0"/>
          <p:cNvSpPr txBox="1"/>
          <p:nvPr/>
        </p:nvSpPr>
        <p:spPr>
          <a:xfrm>
            <a:off x="1300825" y="4124450"/>
            <a:ext cx="340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EMail  Alert</a:t>
            </a:r>
            <a:endParaRPr b="1">
              <a:latin typeface="Calibri"/>
              <a:ea typeface="Calibri"/>
              <a:cs typeface="Calibri"/>
              <a:sym typeface="Calibri"/>
            </a:endParaRPr>
          </a:p>
        </p:txBody>
      </p:sp>
      <p:sp>
        <p:nvSpPr>
          <p:cNvPr id="293" name="Google Shape;293;g23b4aa2ddea_3_0"/>
          <p:cNvSpPr txBox="1"/>
          <p:nvPr/>
        </p:nvSpPr>
        <p:spPr>
          <a:xfrm>
            <a:off x="6519950" y="4202725"/>
            <a:ext cx="340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WhatsApp Alert</a:t>
            </a:r>
            <a:endParaRPr b="1">
              <a:latin typeface="Calibri"/>
              <a:ea typeface="Calibri"/>
              <a:cs typeface="Calibri"/>
              <a:sym typeface="Calibri"/>
            </a:endParaRPr>
          </a:p>
        </p:txBody>
      </p:sp>
      <p:pic>
        <p:nvPicPr>
          <p:cNvPr id="294" name="Google Shape;294;g23b4aa2ddea_3_0"/>
          <p:cNvPicPr preferRelativeResize="0"/>
          <p:nvPr/>
        </p:nvPicPr>
        <p:blipFill>
          <a:blip r:embed="rId4">
            <a:alphaModFix/>
          </a:blip>
          <a:stretch>
            <a:fillRect/>
          </a:stretch>
        </p:blipFill>
        <p:spPr>
          <a:xfrm>
            <a:off x="346025" y="1400300"/>
            <a:ext cx="3895725" cy="2724150"/>
          </a:xfrm>
          <a:prstGeom prst="rect">
            <a:avLst/>
          </a:prstGeom>
          <a:noFill/>
          <a:ln>
            <a:noFill/>
          </a:ln>
        </p:spPr>
      </p:pic>
      <p:pic>
        <p:nvPicPr>
          <p:cNvPr id="295" name="Google Shape;295;g23b4aa2ddea_3_0"/>
          <p:cNvPicPr preferRelativeResize="0"/>
          <p:nvPr/>
        </p:nvPicPr>
        <p:blipFill>
          <a:blip r:embed="rId5">
            <a:alphaModFix/>
          </a:blip>
          <a:stretch>
            <a:fillRect/>
          </a:stretch>
        </p:blipFill>
        <p:spPr>
          <a:xfrm>
            <a:off x="4702513" y="3176697"/>
            <a:ext cx="4182376" cy="826400"/>
          </a:xfrm>
          <a:prstGeom prst="rect">
            <a:avLst/>
          </a:prstGeom>
          <a:noFill/>
          <a:ln>
            <a:noFill/>
          </a:ln>
        </p:spPr>
      </p:pic>
      <p:pic>
        <p:nvPicPr>
          <p:cNvPr id="296" name="Google Shape;296;g23b4aa2ddea_3_0"/>
          <p:cNvPicPr preferRelativeResize="0"/>
          <p:nvPr/>
        </p:nvPicPr>
        <p:blipFill>
          <a:blip r:embed="rId6">
            <a:alphaModFix/>
          </a:blip>
          <a:stretch>
            <a:fillRect/>
          </a:stretch>
        </p:blipFill>
        <p:spPr>
          <a:xfrm>
            <a:off x="4702525" y="1474175"/>
            <a:ext cx="7124700" cy="1581150"/>
          </a:xfrm>
          <a:prstGeom prst="rect">
            <a:avLst/>
          </a:prstGeom>
          <a:noFill/>
          <a:ln>
            <a:noFill/>
          </a:ln>
        </p:spPr>
      </p:pic>
      <p:sp>
        <p:nvSpPr>
          <p:cNvPr id="297" name="Google Shape;297;g23b4aa2ddea_3_0"/>
          <p:cNvSpPr txBox="1"/>
          <p:nvPr/>
        </p:nvSpPr>
        <p:spPr>
          <a:xfrm>
            <a:off x="3596550" y="5220575"/>
            <a:ext cx="499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alibri"/>
                <a:ea typeface="Calibri"/>
                <a:cs typeface="Calibri"/>
                <a:sym typeface="Calibri"/>
              </a:rPr>
              <a:t>*Sound alert will be played as well.</a:t>
            </a:r>
            <a:endParaRPr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23b0da368f9_0_89"/>
          <p:cNvSpPr txBox="1">
            <a:spLocks noGrp="1"/>
          </p:cNvSpPr>
          <p:nvPr>
            <p:ph type="title"/>
          </p:nvPr>
        </p:nvSpPr>
        <p:spPr>
          <a:xfrm>
            <a:off x="228225" y="-42737"/>
            <a:ext cx="90615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STRENGTHS AND LIMITATIONS</a:t>
            </a:r>
            <a:endParaRPr sz="3600">
              <a:latin typeface="Times New Roman"/>
              <a:ea typeface="Times New Roman"/>
              <a:cs typeface="Times New Roman"/>
              <a:sym typeface="Times New Roman"/>
            </a:endParaRPr>
          </a:p>
        </p:txBody>
      </p:sp>
      <p:sp>
        <p:nvSpPr>
          <p:cNvPr id="303" name="Google Shape;303;g23b0da368f9_0_89"/>
          <p:cNvSpPr txBox="1">
            <a:spLocks noGrp="1"/>
          </p:cNvSpPr>
          <p:nvPr>
            <p:ph type="body" idx="1"/>
          </p:nvPr>
        </p:nvSpPr>
        <p:spPr>
          <a:xfrm>
            <a:off x="228225" y="943226"/>
            <a:ext cx="10816800" cy="4643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900">
                <a:latin typeface="Times New Roman"/>
                <a:ea typeface="Times New Roman"/>
                <a:cs typeface="Times New Roman"/>
                <a:sym typeface="Times New Roman"/>
              </a:rPr>
              <a:t>Our proposed system for weapon detection using YOLOv7 and Haar Cascade algorithms has several strengths and limitations that are important to consider.</a:t>
            </a:r>
            <a:endParaRPr sz="19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900">
                <a:latin typeface="Times New Roman"/>
                <a:ea typeface="Times New Roman"/>
                <a:cs typeface="Times New Roman"/>
                <a:sym typeface="Times New Roman"/>
              </a:rPr>
              <a:t>Strengths:</a:t>
            </a:r>
            <a:endParaRPr sz="1900">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Accurate weapon detection: The system has shown high accuracy in detecting weapons, making it a reliable tool for enhancing public safety.</a:t>
            </a:r>
            <a:endParaRPr sz="1900">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Real-time alert system: The system can alert security personnel in real-time, allowing for immediate action to be taken in response to a potential threat.</a:t>
            </a:r>
            <a:endParaRPr sz="19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900">
                <a:latin typeface="Times New Roman"/>
                <a:ea typeface="Times New Roman"/>
                <a:cs typeface="Times New Roman"/>
                <a:sym typeface="Times New Roman"/>
              </a:rPr>
              <a:t>Limitations:</a:t>
            </a:r>
            <a:endParaRPr sz="1900">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Concealed weapons detection: The system may not be as effective in detecting concealed weapons, which can be a limitation in certain situations.</a:t>
            </a:r>
            <a:endParaRPr sz="1900">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False alarms: The system may produce false alarms, which can lead to unnecessary panic and cause disruptions to public spaces.</a:t>
            </a:r>
            <a:endParaRPr sz="19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900">
                <a:latin typeface="Times New Roman"/>
                <a:ea typeface="Times New Roman"/>
                <a:cs typeface="Times New Roman"/>
                <a:sym typeface="Times New Roman"/>
              </a:rPr>
              <a:t>Despite these limitations, our proposed system has several strengths that make it a valuable tool for enhancing public safety in various settings. Future research and development can focus on addressing the limitations of the system to further improve its effectiveness.</a:t>
            </a:r>
            <a:endParaRPr sz="1900">
              <a:latin typeface="Times New Roman"/>
              <a:ea typeface="Times New Roman"/>
              <a:cs typeface="Times New Roman"/>
              <a:sym typeface="Times New Roman"/>
            </a:endParaRPr>
          </a:p>
        </p:txBody>
      </p:sp>
      <p:pic>
        <p:nvPicPr>
          <p:cNvPr id="304" name="Google Shape;304;g23b0da368f9_0_89"/>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23b0da368f9_0_95"/>
          <p:cNvSpPr txBox="1">
            <a:spLocks noGrp="1"/>
          </p:cNvSpPr>
          <p:nvPr>
            <p:ph type="title"/>
          </p:nvPr>
        </p:nvSpPr>
        <p:spPr>
          <a:xfrm>
            <a:off x="346025" y="124500"/>
            <a:ext cx="90615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APPLICATIONS AND BENEFITS</a:t>
            </a:r>
            <a:endParaRPr sz="3600">
              <a:latin typeface="Times New Roman"/>
              <a:ea typeface="Times New Roman"/>
              <a:cs typeface="Times New Roman"/>
              <a:sym typeface="Times New Roman"/>
            </a:endParaRPr>
          </a:p>
        </p:txBody>
      </p:sp>
      <p:sp>
        <p:nvSpPr>
          <p:cNvPr id="310" name="Google Shape;310;g23b0da368f9_0_95"/>
          <p:cNvSpPr txBox="1">
            <a:spLocks noGrp="1"/>
          </p:cNvSpPr>
          <p:nvPr>
            <p:ph type="body" idx="1"/>
          </p:nvPr>
        </p:nvSpPr>
        <p:spPr>
          <a:xfrm>
            <a:off x="687600" y="1107301"/>
            <a:ext cx="10816800" cy="46434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SzPts val="2200"/>
              <a:buFont typeface="Times New Roman"/>
              <a:buChar char="•"/>
            </a:pPr>
            <a:r>
              <a:rPr lang="en-US" sz="2200" b="1">
                <a:latin typeface="Times New Roman"/>
                <a:ea typeface="Times New Roman"/>
                <a:cs typeface="Times New Roman"/>
                <a:sym typeface="Times New Roman"/>
              </a:rPr>
              <a:t>Overview:</a:t>
            </a:r>
            <a:endParaRPr sz="2200" b="1">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2000">
                <a:latin typeface="Times New Roman"/>
                <a:ea typeface="Times New Roman"/>
                <a:cs typeface="Times New Roman"/>
                <a:sym typeface="Times New Roman"/>
              </a:rPr>
              <a:t>Our proposed system for weapon detection and face recognition has the potential to enhance public safety by providing an extra layer of security and reducing response time in case of a threat.</a:t>
            </a:r>
            <a:endParaRPr sz="20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0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b="1">
                <a:latin typeface="Times New Roman"/>
                <a:ea typeface="Times New Roman"/>
                <a:cs typeface="Times New Roman"/>
                <a:sym typeface="Times New Roman"/>
              </a:rPr>
              <a:t>Applications:</a:t>
            </a:r>
            <a:endParaRPr sz="2200" b="1">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2000">
                <a:latin typeface="Times New Roman"/>
                <a:ea typeface="Times New Roman"/>
                <a:cs typeface="Times New Roman"/>
                <a:sym typeface="Times New Roman"/>
              </a:rPr>
              <a:t>The system can be implemented in various settings, such as:</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Airports: to detect any unauthorized weapon or individual with a potential threat</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Train stations: to monitor the crowd and identify any suspicious activity</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Schools: to ensure the safety of students and staff</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Shopping malls: to prevent any potential threats and ensure the safety of the customers</a:t>
            </a:r>
            <a:endParaRPr sz="20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a:latin typeface="Times New Roman"/>
              <a:ea typeface="Times New Roman"/>
              <a:cs typeface="Times New Roman"/>
              <a:sym typeface="Times New Roman"/>
            </a:endParaRPr>
          </a:p>
        </p:txBody>
      </p:sp>
      <p:pic>
        <p:nvPicPr>
          <p:cNvPr id="311" name="Google Shape;311;g23b0da368f9_0_95"/>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
          <p:cNvSpPr txBox="1">
            <a:spLocks noGrp="1"/>
          </p:cNvSpPr>
          <p:nvPr>
            <p:ph type="title"/>
          </p:nvPr>
        </p:nvSpPr>
        <p:spPr>
          <a:xfrm>
            <a:off x="575700" y="297550"/>
            <a:ext cx="4008300" cy="90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INTRODUCTION</a:t>
            </a:r>
            <a:endParaRPr sz="3600">
              <a:latin typeface="Times New Roman"/>
              <a:ea typeface="Times New Roman"/>
              <a:cs typeface="Times New Roman"/>
              <a:sym typeface="Times New Roman"/>
            </a:endParaRPr>
          </a:p>
        </p:txBody>
      </p:sp>
      <p:sp>
        <p:nvSpPr>
          <p:cNvPr id="166" name="Google Shape;166;p2"/>
          <p:cNvSpPr txBox="1">
            <a:spLocks noGrp="1"/>
          </p:cNvSpPr>
          <p:nvPr>
            <p:ph type="body" idx="1"/>
          </p:nvPr>
        </p:nvSpPr>
        <p:spPr>
          <a:xfrm>
            <a:off x="575700" y="1297075"/>
            <a:ext cx="10515600" cy="5344500"/>
          </a:xfrm>
          <a:prstGeom prst="rect">
            <a:avLst/>
          </a:prstGeom>
          <a:noFill/>
          <a:ln>
            <a:noFill/>
          </a:ln>
        </p:spPr>
        <p:txBody>
          <a:bodyPr spcFirstLastPara="1" wrap="square" lIns="91425" tIns="45700" rIns="91425" bIns="45700" anchor="t" anchorCtr="0">
            <a:noAutofit/>
          </a:bodyPr>
          <a:lstStyle/>
          <a:p>
            <a:pPr marL="228600" lvl="0" indent="-202057" algn="l" rtl="0">
              <a:lnSpc>
                <a:spcPct val="115000"/>
              </a:lnSpc>
              <a:spcBef>
                <a:spcPts val="1000"/>
              </a:spcBef>
              <a:spcAft>
                <a:spcPts val="0"/>
              </a:spcAft>
              <a:buClr>
                <a:srgbClr val="374151"/>
              </a:buClr>
              <a:buSzPts val="2400"/>
              <a:buFont typeface="Times New Roman"/>
              <a:buChar char="•"/>
            </a:pPr>
            <a:r>
              <a:rPr lang="en-US" sz="2400">
                <a:solidFill>
                  <a:srgbClr val="374151"/>
                </a:solidFill>
                <a:latin typeface="Times New Roman"/>
                <a:ea typeface="Times New Roman"/>
                <a:cs typeface="Times New Roman"/>
                <a:sym typeface="Times New Roman"/>
              </a:rPr>
              <a:t>Weapons in public places pose a significant threat to public safety</a:t>
            </a:r>
            <a:endParaRPr sz="2400">
              <a:solidFill>
                <a:srgbClr val="374151"/>
              </a:solidFill>
              <a:latin typeface="Times New Roman"/>
              <a:ea typeface="Times New Roman"/>
              <a:cs typeface="Times New Roman"/>
              <a:sym typeface="Times New Roman"/>
            </a:endParaRPr>
          </a:p>
          <a:p>
            <a:pPr marL="228600" lvl="0" indent="-202057" algn="l" rtl="0">
              <a:lnSpc>
                <a:spcPct val="115000"/>
              </a:lnSpc>
              <a:spcBef>
                <a:spcPts val="1000"/>
              </a:spcBef>
              <a:spcAft>
                <a:spcPts val="0"/>
              </a:spcAft>
              <a:buClr>
                <a:srgbClr val="374151"/>
              </a:buClr>
              <a:buSzPts val="2400"/>
              <a:buFont typeface="Times New Roman"/>
              <a:buChar char="•"/>
            </a:pPr>
            <a:r>
              <a:rPr lang="en-US" sz="2400">
                <a:solidFill>
                  <a:srgbClr val="374151"/>
                </a:solidFill>
                <a:latin typeface="Times New Roman"/>
                <a:ea typeface="Times New Roman"/>
                <a:cs typeface="Times New Roman"/>
                <a:sym typeface="Times New Roman"/>
              </a:rPr>
              <a:t>Rise in violent crimes has emphasized the need for advanced security systems</a:t>
            </a:r>
            <a:endParaRPr sz="2400">
              <a:solidFill>
                <a:srgbClr val="374151"/>
              </a:solidFill>
              <a:latin typeface="Times New Roman"/>
              <a:ea typeface="Times New Roman"/>
              <a:cs typeface="Times New Roman"/>
              <a:sym typeface="Times New Roman"/>
            </a:endParaRPr>
          </a:p>
          <a:p>
            <a:pPr marL="228600" lvl="0" indent="-202057" algn="l" rtl="0">
              <a:lnSpc>
                <a:spcPct val="115000"/>
              </a:lnSpc>
              <a:spcBef>
                <a:spcPts val="1000"/>
              </a:spcBef>
              <a:spcAft>
                <a:spcPts val="0"/>
              </a:spcAft>
              <a:buClr>
                <a:srgbClr val="374151"/>
              </a:buClr>
              <a:buSzPts val="2400"/>
              <a:buFont typeface="Times New Roman"/>
              <a:buChar char="•"/>
            </a:pPr>
            <a:r>
              <a:rPr lang="en-US" sz="2400">
                <a:solidFill>
                  <a:srgbClr val="374151"/>
                </a:solidFill>
                <a:latin typeface="Times New Roman"/>
                <a:ea typeface="Times New Roman"/>
                <a:cs typeface="Times New Roman"/>
                <a:sym typeface="Times New Roman"/>
              </a:rPr>
              <a:t>Traditional security systems are limited in their ability to detect concealed weapons</a:t>
            </a:r>
            <a:endParaRPr sz="2400">
              <a:solidFill>
                <a:srgbClr val="374151"/>
              </a:solidFill>
              <a:latin typeface="Times New Roman"/>
              <a:ea typeface="Times New Roman"/>
              <a:cs typeface="Times New Roman"/>
              <a:sym typeface="Times New Roman"/>
            </a:endParaRPr>
          </a:p>
          <a:p>
            <a:pPr marL="228600" lvl="0" indent="-202057" algn="l" rtl="0">
              <a:lnSpc>
                <a:spcPct val="115000"/>
              </a:lnSpc>
              <a:spcBef>
                <a:spcPts val="1000"/>
              </a:spcBef>
              <a:spcAft>
                <a:spcPts val="0"/>
              </a:spcAft>
              <a:buClr>
                <a:srgbClr val="374151"/>
              </a:buClr>
              <a:buSzPts val="2400"/>
              <a:buFont typeface="Times New Roman"/>
              <a:buChar char="•"/>
            </a:pPr>
            <a:r>
              <a:rPr lang="en-US" sz="2400">
                <a:solidFill>
                  <a:srgbClr val="374151"/>
                </a:solidFill>
                <a:latin typeface="Times New Roman"/>
                <a:ea typeface="Times New Roman"/>
                <a:cs typeface="Times New Roman"/>
                <a:sym typeface="Times New Roman"/>
              </a:rPr>
              <a:t>Machine learning and computer vision algorithms can enhance public safety by detecting weapons in real-time</a:t>
            </a:r>
            <a:endParaRPr sz="2400">
              <a:solidFill>
                <a:srgbClr val="374151"/>
              </a:solidFill>
              <a:latin typeface="Times New Roman"/>
              <a:ea typeface="Times New Roman"/>
              <a:cs typeface="Times New Roman"/>
              <a:sym typeface="Times New Roman"/>
            </a:endParaRPr>
          </a:p>
          <a:p>
            <a:pPr marL="228600" lvl="0" indent="-202057" algn="l" rtl="0">
              <a:lnSpc>
                <a:spcPct val="115000"/>
              </a:lnSpc>
              <a:spcBef>
                <a:spcPts val="1000"/>
              </a:spcBef>
              <a:spcAft>
                <a:spcPts val="0"/>
              </a:spcAft>
              <a:buClr>
                <a:srgbClr val="374151"/>
              </a:buClr>
              <a:buSzPts val="2400"/>
              <a:buFont typeface="Times New Roman"/>
              <a:buChar char="•"/>
            </a:pPr>
            <a:r>
              <a:rPr lang="en-US" sz="2400">
                <a:solidFill>
                  <a:srgbClr val="374151"/>
                </a:solidFill>
                <a:latin typeface="Times New Roman"/>
                <a:ea typeface="Times New Roman"/>
                <a:cs typeface="Times New Roman"/>
                <a:sym typeface="Times New Roman"/>
              </a:rPr>
              <a:t>The proposed system combines YOLOv7 and Haar Cascade algorithms for weapon detection and face recognition, respectively</a:t>
            </a:r>
            <a:endParaRPr sz="2400">
              <a:solidFill>
                <a:srgbClr val="374151"/>
              </a:solidFill>
              <a:latin typeface="Times New Roman"/>
              <a:ea typeface="Times New Roman"/>
              <a:cs typeface="Times New Roman"/>
              <a:sym typeface="Times New Roman"/>
            </a:endParaRPr>
          </a:p>
          <a:p>
            <a:pPr marL="228600" lvl="0" indent="-202056" algn="l" rtl="0">
              <a:lnSpc>
                <a:spcPct val="115000"/>
              </a:lnSpc>
              <a:spcBef>
                <a:spcPts val="1000"/>
              </a:spcBef>
              <a:spcAft>
                <a:spcPts val="0"/>
              </a:spcAft>
              <a:buClr>
                <a:srgbClr val="374151"/>
              </a:buClr>
              <a:buSzPts val="2400"/>
              <a:buFont typeface="Times New Roman"/>
              <a:buChar char="•"/>
            </a:pPr>
            <a:r>
              <a:rPr lang="en-US" sz="2400">
                <a:solidFill>
                  <a:srgbClr val="374151"/>
                </a:solidFill>
                <a:latin typeface="Times New Roman"/>
                <a:ea typeface="Times New Roman"/>
                <a:cs typeface="Times New Roman"/>
                <a:sym typeface="Times New Roman"/>
              </a:rPr>
              <a:t>The system offers a reliable and efficient solution to enhance security measures in various applications.</a:t>
            </a:r>
            <a:endParaRPr sz="2400">
              <a:solidFill>
                <a:srgbClr val="374151"/>
              </a:solidFill>
              <a:latin typeface="Times New Roman"/>
              <a:ea typeface="Times New Roman"/>
              <a:cs typeface="Times New Roman"/>
              <a:sym typeface="Times New Roman"/>
            </a:endParaRPr>
          </a:p>
          <a:p>
            <a:pPr marL="228600" lvl="0" indent="-64135" algn="l" rtl="0">
              <a:lnSpc>
                <a:spcPct val="115000"/>
              </a:lnSpc>
              <a:spcBef>
                <a:spcPts val="1000"/>
              </a:spcBef>
              <a:spcAft>
                <a:spcPts val="0"/>
              </a:spcAft>
              <a:buClr>
                <a:schemeClr val="dk1"/>
              </a:buClr>
              <a:buSzPts val="1425"/>
              <a:buNone/>
            </a:pPr>
            <a:endParaRPr sz="1369"/>
          </a:p>
        </p:txBody>
      </p:sp>
      <p:pic>
        <p:nvPicPr>
          <p:cNvPr id="167" name="Google Shape;167;p2"/>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3b0da368f9_0_101"/>
          <p:cNvSpPr txBox="1">
            <a:spLocks noGrp="1"/>
          </p:cNvSpPr>
          <p:nvPr>
            <p:ph type="title"/>
          </p:nvPr>
        </p:nvSpPr>
        <p:spPr>
          <a:xfrm>
            <a:off x="346025" y="124500"/>
            <a:ext cx="90615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APPLICATIONS AND BENEFITS</a:t>
            </a:r>
            <a:endParaRPr sz="3600">
              <a:latin typeface="Times New Roman"/>
              <a:ea typeface="Times New Roman"/>
              <a:cs typeface="Times New Roman"/>
              <a:sym typeface="Times New Roman"/>
            </a:endParaRPr>
          </a:p>
        </p:txBody>
      </p:sp>
      <p:sp>
        <p:nvSpPr>
          <p:cNvPr id="317" name="Google Shape;317;g23b0da368f9_0_101"/>
          <p:cNvSpPr txBox="1">
            <a:spLocks noGrp="1"/>
          </p:cNvSpPr>
          <p:nvPr>
            <p:ph type="body" idx="1"/>
          </p:nvPr>
        </p:nvSpPr>
        <p:spPr>
          <a:xfrm>
            <a:off x="687600" y="1107301"/>
            <a:ext cx="10816800" cy="46434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SzPts val="2200"/>
              <a:buFont typeface="Times New Roman"/>
              <a:buChar char="•"/>
            </a:pPr>
            <a:r>
              <a:rPr lang="en-US" sz="2200" b="1">
                <a:latin typeface="Times New Roman"/>
                <a:ea typeface="Times New Roman"/>
                <a:cs typeface="Times New Roman"/>
                <a:sym typeface="Times New Roman"/>
              </a:rPr>
              <a:t>Benefits:</a:t>
            </a:r>
            <a:endParaRPr sz="2200" b="1">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2000">
                <a:latin typeface="Times New Roman"/>
                <a:ea typeface="Times New Roman"/>
                <a:cs typeface="Times New Roman"/>
                <a:sym typeface="Times New Roman"/>
              </a:rPr>
              <a:t>The benefits of our system include:</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Real-time detection of weapons and faces, which can reduce response time in case of a threat</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Enhanced security measures by providing an extra layer of security</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Improved safety for individuals and public spaces</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Potential prevention of crimes or threats before they occur, reducing the need for reactive measures</a:t>
            </a:r>
            <a:endParaRPr sz="20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200" b="1">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2000">
                <a:latin typeface="Times New Roman"/>
                <a:ea typeface="Times New Roman"/>
                <a:cs typeface="Times New Roman"/>
                <a:sym typeface="Times New Roman"/>
              </a:rPr>
              <a:t>Overall, our proposed system has various applications and benefits that can enhance public safety in different settings. By implementing this system, we can provide better security measures and prevent potential threats, ensuring the safety of individuals and public spaces.</a:t>
            </a:r>
            <a:endParaRPr sz="2500" b="1">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a:latin typeface="Times New Roman"/>
              <a:ea typeface="Times New Roman"/>
              <a:cs typeface="Times New Roman"/>
              <a:sym typeface="Times New Roman"/>
            </a:endParaRPr>
          </a:p>
        </p:txBody>
      </p:sp>
      <p:pic>
        <p:nvPicPr>
          <p:cNvPr id="318" name="Google Shape;318;g23b0da368f9_0_101"/>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3b0da368f9_0_5"/>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CONCLUSION</a:t>
            </a:r>
            <a:endParaRPr sz="3600">
              <a:latin typeface="Times New Roman"/>
              <a:ea typeface="Times New Roman"/>
              <a:cs typeface="Times New Roman"/>
              <a:sym typeface="Times New Roman"/>
            </a:endParaRPr>
          </a:p>
        </p:txBody>
      </p:sp>
      <p:sp>
        <p:nvSpPr>
          <p:cNvPr id="324" name="Google Shape;324;g23b0da368f9_0_5"/>
          <p:cNvSpPr txBox="1">
            <a:spLocks noGrp="1"/>
          </p:cNvSpPr>
          <p:nvPr>
            <p:ph type="body" idx="1"/>
          </p:nvPr>
        </p:nvSpPr>
        <p:spPr>
          <a:xfrm>
            <a:off x="687600" y="1107300"/>
            <a:ext cx="10816800" cy="5042100"/>
          </a:xfrm>
          <a:prstGeom prst="rect">
            <a:avLst/>
          </a:prstGeom>
          <a:noFill/>
          <a:ln>
            <a:noFill/>
          </a:ln>
        </p:spPr>
        <p:txBody>
          <a:bodyPr spcFirstLastPara="1" wrap="square" lIns="91425" tIns="45700" rIns="91425" bIns="45700" anchor="t" anchorCtr="0">
            <a:noAutofit/>
          </a:bodyPr>
          <a:lstStyle/>
          <a:p>
            <a:pPr marL="457200" lvl="0" indent="-381000" algn="l" rtl="0">
              <a:lnSpc>
                <a:spcPct val="115000"/>
              </a:lnSpc>
              <a:spcBef>
                <a:spcPts val="1000"/>
              </a:spcBef>
              <a:spcAft>
                <a:spcPts val="0"/>
              </a:spcAft>
              <a:buSzPts val="2400"/>
              <a:buFont typeface="Times New Roman"/>
              <a:buChar char="•"/>
            </a:pPr>
            <a:r>
              <a:rPr lang="en-US" sz="2400">
                <a:latin typeface="Times New Roman"/>
                <a:ea typeface="Times New Roman"/>
                <a:cs typeface="Times New Roman"/>
                <a:sym typeface="Times New Roman"/>
              </a:rPr>
              <a:t>Proposed intelligent security system combines YOLO v7 and Haar Cascade for weapon detection and face recognition, respectively</a:t>
            </a:r>
            <a:endParaRPr sz="240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System is able to detect weapons, recognize faces, and send WhatsApp and email notifications when a weapon is detected</a:t>
            </a:r>
            <a:endParaRPr sz="240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High accuracy and recall rate achieved for both weapon detection and face recognition</a:t>
            </a:r>
            <a:endParaRPr sz="240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Notification and alert system provides real-time notification to users when a weapon is detected</a:t>
            </a:r>
            <a:endParaRPr sz="240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System can be implemented in various public settings to enhance security measures and provide an extra layer of safety</a:t>
            </a:r>
            <a:endParaRPr sz="240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Potential to prevent potential threats and ensure public safety</a:t>
            </a:r>
            <a:endParaRPr sz="2400">
              <a:latin typeface="Times New Roman"/>
              <a:ea typeface="Times New Roman"/>
              <a:cs typeface="Times New Roman"/>
              <a:sym typeface="Times New Roman"/>
            </a:endParaRPr>
          </a:p>
        </p:txBody>
      </p:sp>
      <p:pic>
        <p:nvPicPr>
          <p:cNvPr id="325" name="Google Shape;325;g23b0da368f9_0_5"/>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3b0da368f9_0_12"/>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FUTURE WORK</a:t>
            </a:r>
            <a:endParaRPr sz="3600">
              <a:latin typeface="Times New Roman"/>
              <a:ea typeface="Times New Roman"/>
              <a:cs typeface="Times New Roman"/>
              <a:sym typeface="Times New Roman"/>
            </a:endParaRPr>
          </a:p>
        </p:txBody>
      </p:sp>
      <p:sp>
        <p:nvSpPr>
          <p:cNvPr id="331" name="Google Shape;331;g23b0da368f9_0_12"/>
          <p:cNvSpPr txBox="1">
            <a:spLocks noGrp="1"/>
          </p:cNvSpPr>
          <p:nvPr>
            <p:ph type="body" idx="1"/>
          </p:nvPr>
        </p:nvSpPr>
        <p:spPr>
          <a:xfrm>
            <a:off x="687600" y="1107300"/>
            <a:ext cx="10816800" cy="5042100"/>
          </a:xfrm>
          <a:prstGeom prst="rect">
            <a:avLst/>
          </a:prstGeom>
          <a:noFill/>
          <a:ln>
            <a:noFill/>
          </a:ln>
        </p:spPr>
        <p:txBody>
          <a:bodyPr spcFirstLastPara="1" wrap="square" lIns="91425" tIns="45700" rIns="91425" bIns="45700" anchor="t" anchorCtr="0">
            <a:noAutofit/>
          </a:bodyPr>
          <a:lstStyle/>
          <a:p>
            <a:pPr marL="457200" lvl="0" indent="-381000" algn="l" rtl="0">
              <a:lnSpc>
                <a:spcPct val="115000"/>
              </a:lnSpc>
              <a:spcBef>
                <a:spcPts val="1000"/>
              </a:spcBef>
              <a:spcAft>
                <a:spcPts val="0"/>
              </a:spcAft>
              <a:buSzPts val="2400"/>
              <a:buFont typeface="Times New Roman"/>
              <a:buChar char="•"/>
            </a:pPr>
            <a:r>
              <a:rPr lang="en-US" sz="2400">
                <a:latin typeface="Times New Roman"/>
                <a:ea typeface="Times New Roman"/>
                <a:cs typeface="Times New Roman"/>
                <a:sym typeface="Times New Roman"/>
              </a:rPr>
              <a:t>Improve the accuracy of the face recognition algorithm by using more advanced methods such as deep learning techniques</a:t>
            </a:r>
            <a:endParaRPr sz="240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Increase the detection rate of the system for detecting concealed weapons</a:t>
            </a:r>
            <a:endParaRPr sz="240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Integrate the system with a centralized monitoring system to provide a more comprehensive security solution</a:t>
            </a:r>
            <a:endParaRPr sz="240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Explore the potential of incorporating other technologies such as thermal imaging and audio detection to enhance the system's capabilities</a:t>
            </a:r>
            <a:endParaRPr sz="240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Conduct further research to evaluate the system's effectiveness and efficiency in real-world scenarios.</a:t>
            </a:r>
            <a:endParaRPr sz="2400">
              <a:latin typeface="Times New Roman"/>
              <a:ea typeface="Times New Roman"/>
              <a:cs typeface="Times New Roman"/>
              <a:sym typeface="Times New Roman"/>
            </a:endParaRPr>
          </a:p>
        </p:txBody>
      </p:sp>
      <p:pic>
        <p:nvPicPr>
          <p:cNvPr id="332" name="Google Shape;332;g23b0da368f9_0_12"/>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3b0da368f9_0_19"/>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REFERENCES</a:t>
            </a:r>
            <a:endParaRPr sz="3600">
              <a:latin typeface="Times New Roman"/>
              <a:ea typeface="Times New Roman"/>
              <a:cs typeface="Times New Roman"/>
              <a:sym typeface="Times New Roman"/>
            </a:endParaRPr>
          </a:p>
        </p:txBody>
      </p:sp>
      <p:sp>
        <p:nvSpPr>
          <p:cNvPr id="338" name="Google Shape;338;g23b0da368f9_0_19"/>
          <p:cNvSpPr txBox="1">
            <a:spLocks noGrp="1"/>
          </p:cNvSpPr>
          <p:nvPr>
            <p:ph type="body" idx="1"/>
          </p:nvPr>
        </p:nvSpPr>
        <p:spPr>
          <a:xfrm>
            <a:off x="182400" y="877600"/>
            <a:ext cx="12009600" cy="5252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[1]. Redmon, J., &amp; Farhadi, A. (2018). YOLOv3: An Incremental Improvement. arXiv preprint arXiv:1804.02767.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[2]. Viola, P., &amp; Jones, M. (2004). Robust real-time face detection. International journal of computer vision, 57(2), 137-154.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[3]. Singh, A., Mishra, D., &amp; Singh, V. K. (2018). YOLOv2 vs YOLOv3 vs Mask R CNN vs Deeplab Xception: Which one is Better for Object Detection. arXiv preprint arXiv:1902.06087.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[4]. Huang, G., Liu, Z., Van Der Maaten, L., &amp; Weinberger, K. Q. (2017). Densely connected convolutional networks. In Proceedings of the IEEE conference on computer vision and pattern recognition (pp. 4700-4708).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[5]. Ren, S., He, K., Girshick, R., &amp; Sun, J. (2015). Faster RCNN: towards real-time object detection with region proposal networks. Advances in neural information processing systems (pp. 91-99). </a:t>
            </a:r>
            <a:endParaRPr sz="2400">
              <a:latin typeface="Times New Roman"/>
              <a:ea typeface="Times New Roman"/>
              <a:cs typeface="Times New Roman"/>
              <a:sym typeface="Times New Roman"/>
            </a:endParaRPr>
          </a:p>
        </p:txBody>
      </p:sp>
      <p:pic>
        <p:nvPicPr>
          <p:cNvPr id="339" name="Google Shape;339;g23b0da368f9_0_19"/>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3b0da368f9_0_27"/>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REFERENCES</a:t>
            </a:r>
            <a:endParaRPr sz="3600">
              <a:latin typeface="Times New Roman"/>
              <a:ea typeface="Times New Roman"/>
              <a:cs typeface="Times New Roman"/>
              <a:sym typeface="Times New Roman"/>
            </a:endParaRPr>
          </a:p>
        </p:txBody>
      </p:sp>
      <p:sp>
        <p:nvSpPr>
          <p:cNvPr id="345" name="Google Shape;345;g23b0da368f9_0_27"/>
          <p:cNvSpPr txBox="1">
            <a:spLocks noGrp="1"/>
          </p:cNvSpPr>
          <p:nvPr>
            <p:ph type="body" idx="1"/>
          </p:nvPr>
        </p:nvSpPr>
        <p:spPr>
          <a:xfrm>
            <a:off x="182400" y="802650"/>
            <a:ext cx="12009600" cy="5252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[6]. Sonkusare, S., &amp; Sapkal, A. (2018). Real-time face recognition using Haar Cascade classifier and OpenCV. In 2018 4th International Conference on Computing Communication Control and Automation (ICCUBEA) (pp. 1- 6). IEEE.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[7]. Adebayo, A., Gilani, A., &amp; Moustafa, N. (2020). Deep Learning for Computer Vision: A Comparative Approach. arXiv preprint arXiv:2007.02100.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[8]. Sánchez-Matilla, R., Pérez, J., &amp; Jara, A. J. (2019). A survey of Deep Learning for Big Data: architectures, integration and collaboration. ACM Computing Surveys (CSUR), 52(5), 1-36.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[9]. Alom, M. Z., Yakopcic, C., Hasan, M., Taha, T. M., &amp; Asari, V. K. (2019). Recurrent residual convolutional neural network based on U-Net (R2U-Net) for medical image segmentation. arXiv preprint arXiv:1802.06955.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[10]. Jain, S., &amp; Kanungo, A. (2020). Artificial Intelligence based Weapon Detection System using Deep Learning. arXiv preprint arXiv:2012.01438.</a:t>
            </a:r>
            <a:endParaRPr sz="2400">
              <a:latin typeface="Times New Roman"/>
              <a:ea typeface="Times New Roman"/>
              <a:cs typeface="Times New Roman"/>
              <a:sym typeface="Times New Roman"/>
            </a:endParaRPr>
          </a:p>
        </p:txBody>
      </p:sp>
      <p:pic>
        <p:nvPicPr>
          <p:cNvPr id="346" name="Google Shape;346;g23b0da368f9_0_27"/>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3b0da368f9_0_34"/>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REFERENCES</a:t>
            </a:r>
            <a:endParaRPr sz="3600">
              <a:latin typeface="Times New Roman"/>
              <a:ea typeface="Times New Roman"/>
              <a:cs typeface="Times New Roman"/>
              <a:sym typeface="Times New Roman"/>
            </a:endParaRPr>
          </a:p>
        </p:txBody>
      </p:sp>
      <p:sp>
        <p:nvSpPr>
          <p:cNvPr id="352" name="Google Shape;352;g23b0da368f9_0_34"/>
          <p:cNvSpPr txBox="1">
            <a:spLocks noGrp="1"/>
          </p:cNvSpPr>
          <p:nvPr>
            <p:ph type="body" idx="1"/>
          </p:nvPr>
        </p:nvSpPr>
        <p:spPr>
          <a:xfrm>
            <a:off x="182400" y="986525"/>
            <a:ext cx="12009600" cy="5252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[11]. Liu, W., Anguelov, D., Erhan, D., Szegedy, C., Reed, S., Fu, C. Y., &amp; Berg, A. C. (2016). SSD: Single Shot MultiBox Detector. In the European Conference on Computer Vision (pp. 21-37). Springer, Cham.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[12]. He, K., Gkioxari, G., Dollár, P., &amp; Girshick, R. (2017). Mask R-CNN. In Proceedings of the IEEE international conference on computer vision (pp. 2961-2969).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[13]. Simonyan, K., &amp; Zisserman, A. (2015). Very deep convolutional networks for large-scale image recognition. arXiv preprint arXiv:1409.1556.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[14]. Girshick, R. (2015). Fast R-CNN. In Proceedings of the IEEE international conference on computer vision </a:t>
            </a:r>
            <a:endParaRPr sz="2400">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2400">
                <a:latin typeface="Times New Roman"/>
                <a:ea typeface="Times New Roman"/>
                <a:cs typeface="Times New Roman"/>
                <a:sym typeface="Times New Roman"/>
              </a:rPr>
              <a:t>[15]. Zhang, Y., Deng, J., &amp; Ma, H. (2021). A Review on Convolutional Neural Networks for Image Classification. IEEE Access, 9, 152875-152895</a:t>
            </a:r>
            <a:endParaRPr sz="2400">
              <a:latin typeface="Times New Roman"/>
              <a:ea typeface="Times New Roman"/>
              <a:cs typeface="Times New Roman"/>
              <a:sym typeface="Times New Roman"/>
            </a:endParaRPr>
          </a:p>
        </p:txBody>
      </p:sp>
      <p:pic>
        <p:nvPicPr>
          <p:cNvPr id="353" name="Google Shape;353;g23b0da368f9_0_34"/>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8"/>
          <p:cNvSpPr txBox="1"/>
          <p:nvPr/>
        </p:nvSpPr>
        <p:spPr>
          <a:xfrm>
            <a:off x="4416750" y="3160425"/>
            <a:ext cx="33585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Times New Roman"/>
                <a:ea typeface="Times New Roman"/>
                <a:cs typeface="Times New Roman"/>
                <a:sym typeface="Times New Roman"/>
              </a:rPr>
              <a:t>   THANK YOU</a:t>
            </a:r>
            <a:endParaRPr sz="3600" b="0" i="0" u="none" strike="noStrike" cap="none">
              <a:solidFill>
                <a:schemeClr val="dk1"/>
              </a:solidFill>
              <a:latin typeface="Times New Roman"/>
              <a:ea typeface="Times New Roman"/>
              <a:cs typeface="Times New Roman"/>
              <a:sym typeface="Times New Roman"/>
            </a:endParaRPr>
          </a:p>
        </p:txBody>
      </p:sp>
      <p:pic>
        <p:nvPicPr>
          <p:cNvPr id="359" name="Google Shape;359;p18"/>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
          <p:cNvSpPr txBox="1">
            <a:spLocks noGrp="1"/>
          </p:cNvSpPr>
          <p:nvPr>
            <p:ph type="title"/>
          </p:nvPr>
        </p:nvSpPr>
        <p:spPr>
          <a:xfrm>
            <a:off x="459150" y="330865"/>
            <a:ext cx="3606000" cy="64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MOTIVATION</a:t>
            </a:r>
            <a:endParaRPr sz="3600"/>
          </a:p>
        </p:txBody>
      </p:sp>
      <p:sp>
        <p:nvSpPr>
          <p:cNvPr id="173" name="Google Shape;173;p3"/>
          <p:cNvSpPr txBox="1"/>
          <p:nvPr/>
        </p:nvSpPr>
        <p:spPr>
          <a:xfrm>
            <a:off x="459150" y="1092825"/>
            <a:ext cx="11464200" cy="53628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Need for advanced security systems to ensure public safety</a:t>
            </a:r>
            <a:endParaRPr sz="2400">
              <a:solidFill>
                <a:schemeClr val="dk1"/>
              </a:solidFill>
              <a:latin typeface="Times New Roman"/>
              <a:ea typeface="Times New Roman"/>
              <a:cs typeface="Times New Roman"/>
              <a:sym typeface="Times New Roman"/>
            </a:endParaRPr>
          </a:p>
          <a:p>
            <a:pPr marL="342900" marR="0" lvl="0" indent="-342900" algn="just" rtl="0">
              <a:lnSpc>
                <a:spcPct val="115000"/>
              </a:lnSpc>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Develop reliable and effective system for weapon detection and face recognition</a:t>
            </a:r>
            <a:endParaRPr sz="2400">
              <a:solidFill>
                <a:schemeClr val="dk1"/>
              </a:solidFill>
              <a:latin typeface="Times New Roman"/>
              <a:ea typeface="Times New Roman"/>
              <a:cs typeface="Times New Roman"/>
              <a:sym typeface="Times New Roman"/>
            </a:endParaRPr>
          </a:p>
          <a:p>
            <a:pPr marL="342900" marR="0" lvl="0" indent="-342900" algn="just" rtl="0">
              <a:lnSpc>
                <a:spcPct val="115000"/>
              </a:lnSpc>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Implementation in various applications such as airports, public transportation, and public events</a:t>
            </a:r>
            <a:endParaRPr sz="2400">
              <a:solidFill>
                <a:schemeClr val="dk1"/>
              </a:solidFill>
              <a:latin typeface="Times New Roman"/>
              <a:ea typeface="Times New Roman"/>
              <a:cs typeface="Times New Roman"/>
              <a:sym typeface="Times New Roman"/>
            </a:endParaRPr>
          </a:p>
          <a:p>
            <a:pPr marL="342900" marR="0" lvl="0" indent="-342900" algn="just" rtl="0">
              <a:lnSpc>
                <a:spcPct val="115000"/>
              </a:lnSpc>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Failure to detect weapons can result in catastrophic consequences</a:t>
            </a:r>
            <a:endParaRPr sz="2400">
              <a:solidFill>
                <a:schemeClr val="dk1"/>
              </a:solidFill>
              <a:latin typeface="Times New Roman"/>
              <a:ea typeface="Times New Roman"/>
              <a:cs typeface="Times New Roman"/>
              <a:sym typeface="Times New Roman"/>
            </a:endParaRPr>
          </a:p>
          <a:p>
            <a:pPr marL="342900" marR="0" lvl="0" indent="-342900" algn="just" rtl="0">
              <a:lnSpc>
                <a:spcPct val="115000"/>
              </a:lnSpc>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Negative impact on public confidence and increased fear</a:t>
            </a:r>
            <a:endParaRPr sz="2400">
              <a:solidFill>
                <a:schemeClr val="dk1"/>
              </a:solidFill>
              <a:latin typeface="Times New Roman"/>
              <a:ea typeface="Times New Roman"/>
              <a:cs typeface="Times New Roman"/>
              <a:sym typeface="Times New Roman"/>
            </a:endParaRPr>
          </a:p>
          <a:p>
            <a:pPr marL="342900" marR="0" lvl="0" indent="-342900" algn="just" rtl="0">
              <a:lnSpc>
                <a:spcPct val="115000"/>
              </a:lnSpc>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Develop advanced security systems for real-time threat detection</a:t>
            </a:r>
            <a:endParaRPr sz="2400">
              <a:solidFill>
                <a:schemeClr val="dk1"/>
              </a:solidFill>
              <a:latin typeface="Times New Roman"/>
              <a:ea typeface="Times New Roman"/>
              <a:cs typeface="Times New Roman"/>
              <a:sym typeface="Times New Roman"/>
            </a:endParaRPr>
          </a:p>
          <a:p>
            <a:pPr marL="342900" marR="0" lvl="0" indent="-342900" algn="just" rtl="0">
              <a:lnSpc>
                <a:spcPct val="115000"/>
              </a:lnSpc>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Proposed system using Haar Cascade and YOLOv7 algorithms</a:t>
            </a:r>
            <a:endParaRPr sz="2400">
              <a:solidFill>
                <a:schemeClr val="dk1"/>
              </a:solidFill>
              <a:latin typeface="Times New Roman"/>
              <a:ea typeface="Times New Roman"/>
              <a:cs typeface="Times New Roman"/>
              <a:sym typeface="Times New Roman"/>
            </a:endParaRPr>
          </a:p>
          <a:p>
            <a:pPr marL="342900" marR="0" lvl="0" indent="-342900" algn="just" rtl="0">
              <a:lnSpc>
                <a:spcPct val="115000"/>
              </a:lnSpc>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Enhance public safety</a:t>
            </a:r>
            <a:endParaRPr sz="2400">
              <a:solidFill>
                <a:schemeClr val="dk1"/>
              </a:solidFill>
              <a:latin typeface="Times New Roman"/>
              <a:ea typeface="Times New Roman"/>
              <a:cs typeface="Times New Roman"/>
              <a:sym typeface="Times New Roman"/>
            </a:endParaRPr>
          </a:p>
          <a:p>
            <a:pPr marL="285750" marR="0" lvl="0" indent="-158750" algn="l" rtl="0">
              <a:lnSpc>
                <a:spcPct val="150000"/>
              </a:lnSpc>
              <a:spcBef>
                <a:spcPts val="0"/>
              </a:spcBef>
              <a:spcAft>
                <a:spcPts val="0"/>
              </a:spcAft>
              <a:buClr>
                <a:schemeClr val="dk1"/>
              </a:buClr>
              <a:buSzPts val="2000"/>
              <a:buFont typeface="Arial"/>
              <a:buNone/>
            </a:pPr>
            <a:endParaRPr sz="2400" b="0" i="0" u="none" strike="noStrike" cap="none">
              <a:solidFill>
                <a:schemeClr val="dk1"/>
              </a:solidFill>
              <a:latin typeface="Calibri"/>
              <a:ea typeface="Calibri"/>
              <a:cs typeface="Calibri"/>
              <a:sym typeface="Calibri"/>
            </a:endParaRPr>
          </a:p>
        </p:txBody>
      </p:sp>
      <p:sp>
        <p:nvSpPr>
          <p:cNvPr id="174" name="Google Shape;17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3</a:t>
            </a:fld>
            <a:endParaRPr/>
          </a:p>
        </p:txBody>
      </p:sp>
      <p:pic>
        <p:nvPicPr>
          <p:cNvPr id="175" name="Google Shape;175;p3"/>
          <p:cNvPicPr preferRelativeResize="0"/>
          <p:nvPr/>
        </p:nvPicPr>
        <p:blipFill rotWithShape="1">
          <a:blip r:embed="rId3">
            <a:alphaModFix/>
          </a:blip>
          <a:srcRect/>
          <a:stretch/>
        </p:blipFill>
        <p:spPr>
          <a:xfrm>
            <a:off x="10336306" y="80681"/>
            <a:ext cx="1720712" cy="7245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p6"/>
          <p:cNvGraphicFramePr/>
          <p:nvPr/>
        </p:nvGraphicFramePr>
        <p:xfrm>
          <a:off x="-2" y="850232"/>
          <a:ext cx="3000000" cy="3000000"/>
        </p:xfrm>
        <a:graphic>
          <a:graphicData uri="http://schemas.openxmlformats.org/drawingml/2006/table">
            <a:tbl>
              <a:tblPr firstRow="1" bandRow="1">
                <a:noFill/>
                <a:tableStyleId>{825AFC87-F4AF-4D8C-88DC-7FA34A207CAF}</a:tableStyleId>
              </a:tblPr>
              <a:tblGrid>
                <a:gridCol w="3594850">
                  <a:extLst>
                    <a:ext uri="{9D8B030D-6E8A-4147-A177-3AD203B41FA5}">
                      <a16:colId xmlns:a16="http://schemas.microsoft.com/office/drawing/2014/main" val="20000"/>
                    </a:ext>
                  </a:extLst>
                </a:gridCol>
                <a:gridCol w="250115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05150">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PAPER TITLE WITH PUBLISHED INFORMATION</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METHODOLOGY</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PERFORMANCE ANALYSIS</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LIMITATIONS</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1298975">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“Weapon Detection Using YOLO V3 for Smart Surveillance System”</a:t>
                      </a:r>
                      <a:endParaRPr sz="1400" u="none" strike="noStrike" cap="none"/>
                    </a:p>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Narejo, S., Pandey, B., Esenarro vargas, D., Rodriguez, C., &amp; Anjum, M. R.</a:t>
                      </a:r>
                      <a:endParaRPr sz="1400" u="none" strike="noStrike" cap="none"/>
                    </a:p>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Mathematical Problems in Engineering, 2021</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In this work, it is attempted to develop an integrated framework for reconnaissance security that distinguishes the weapons progressively, if identification is positively true it will caution/brief the security personals.</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YOLO V3 object detection to identify the unsafe weapon and can also alert the human administrator.​​</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YOLOv3 AP does indicate a trade-off between speed and accuracy.</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902075">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“Firearm Detection using Convolutional Neural Networks”</a:t>
                      </a:r>
                      <a:endParaRPr sz="1400" u="none" strike="noStrike" cap="none"/>
                    </a:p>
                    <a:p>
                      <a:pPr marL="0" marR="0" lvl="0" indent="0" algn="just" rtl="0">
                        <a:lnSpc>
                          <a:spcPct val="100000"/>
                        </a:lnSpc>
                        <a:spcBef>
                          <a:spcPts val="0"/>
                        </a:spcBef>
                        <a:spcAft>
                          <a:spcPts val="0"/>
                        </a:spcAft>
                        <a:buClr>
                          <a:srgbClr val="000000"/>
                        </a:buClr>
                        <a:buSzPts val="1100"/>
                        <a:buFont typeface="Arial"/>
                        <a:buNone/>
                      </a:pPr>
                      <a:r>
                        <a:rPr lang="en-US" sz="1100" b="0" i="0" u="none" strike="noStrike" cap="none">
                          <a:latin typeface="Times New Roman"/>
                          <a:ea typeface="Times New Roman"/>
                          <a:cs typeface="Times New Roman"/>
                          <a:sym typeface="Times New Roman"/>
                        </a:rPr>
                        <a:t>RF de Azevedo Kanehisa</a:t>
                      </a:r>
                      <a:endParaRPr sz="1100" b="0" i="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Arial"/>
                        <a:buNone/>
                      </a:pPr>
                      <a:r>
                        <a:rPr lang="en-US" sz="1100" b="0" i="0" u="none" strike="noStrike" cap="none">
                          <a:latin typeface="Times New Roman"/>
                          <a:ea typeface="Times New Roman"/>
                          <a:cs typeface="Times New Roman"/>
                          <a:sym typeface="Times New Roman"/>
                        </a:rPr>
                        <a:t>ICAART, 2019</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In this method automatic detection of dangerous situations in CCTV systems, with the help of image processing and machine learning.</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This work demonstrated the feasibility of using CNNs to create a generic firearm detector. The method used proved to be robust.</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It is not ready to be applied in real time.</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1298975">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“​​Development and Optimization of Deep Learning Models for Weapon Detection in Surveillance Videos”</a:t>
                      </a:r>
                      <a:endParaRPr sz="1400" u="none" strike="noStrike" cap="none"/>
                    </a:p>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Ahmed, S.; Bhatti, M.T.; Khan, M.G.; Lövström, B.; Shahid, M.</a:t>
                      </a:r>
                      <a:endParaRPr sz="1400" u="none" strike="noStrike" cap="none"/>
                    </a:p>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Appl. Sci. 2022</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Scaled-YOLOv4 algorithm is implemented for high precision and improved FPS over existing methods.</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models presented give very good performance in terms of precision and inference time if implemented over a high-performance GPU (such as RTX 2080TI).</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Further improvement and optimization is needed for improved accuracy and superior FPS.</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902075">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“Digital Image Processing”</a:t>
                      </a:r>
                      <a:endParaRPr sz="1400" u="none" strike="noStrike" cap="none"/>
                    </a:p>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Mohana, International Conference on I-SMAC (IoT in Social, Mobile, Analytics and Cloud), 2018</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YOLO V3 "You Only Look Once" object detection model have been implemented by training it in custom dataset.</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Addressing the concealed weapon detection problem.​​</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The YOLOv3 AP shows a compromise between speed and accuracy for YOLO usage.</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1100525">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“Weapon Detection in Realtime CCTV Videos Using Deep Learning”</a:t>
                      </a:r>
                      <a:endParaRPr sz="1400" u="none" strike="noStrike" cap="none"/>
                    </a:p>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M. T. Bhatti, M. G. Khan, M. Aslam and M. J. Fiaz</a:t>
                      </a:r>
                      <a:endParaRPr sz="1100" b="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IEEE Access, 2021</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VGG16, Inception-V3, Inception-ResnetV2, SSDMobileNetV1, Faster-RCNN Inception-ResnetV2 (FRIRv2), YOLOv3, and YOLOv4 are a few of the methods employed.</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Yolov4 stands out the most, producing an F1-score of 91% and a mean average precision that is 91.73% higher than what was previously achieved.</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False positives and negatives need to be further reduced because they need to be improved.</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bl>
          </a:graphicData>
        </a:graphic>
      </p:graphicFrame>
      <p:sp>
        <p:nvSpPr>
          <p:cNvPr id="181" name="Google Shape;181;p6"/>
          <p:cNvSpPr txBox="1">
            <a:spLocks noGrp="1"/>
          </p:cNvSpPr>
          <p:nvPr>
            <p:ph type="title"/>
          </p:nvPr>
        </p:nvSpPr>
        <p:spPr>
          <a:xfrm>
            <a:off x="117174" y="0"/>
            <a:ext cx="5474400" cy="103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LITERATURE SURVEY</a:t>
            </a:r>
            <a:endParaRPr sz="3600">
              <a:latin typeface="Times New Roman"/>
              <a:ea typeface="Times New Roman"/>
              <a:cs typeface="Times New Roman"/>
              <a:sym typeface="Times New Roman"/>
            </a:endParaRPr>
          </a:p>
        </p:txBody>
      </p:sp>
      <p:pic>
        <p:nvPicPr>
          <p:cNvPr id="182" name="Google Shape;182;p6"/>
          <p:cNvPicPr preferRelativeResize="0"/>
          <p:nvPr/>
        </p:nvPicPr>
        <p:blipFill rotWithShape="1">
          <a:blip r:embed="rId3">
            <a:alphaModFix/>
          </a:blip>
          <a:srcRect/>
          <a:stretch/>
        </p:blipFill>
        <p:spPr>
          <a:xfrm>
            <a:off x="10471282" y="34963"/>
            <a:ext cx="1720714" cy="638815"/>
          </a:xfrm>
          <a:prstGeom prst="rect">
            <a:avLst/>
          </a:prstGeom>
          <a:noFill/>
          <a:ln>
            <a:noFill/>
          </a:ln>
        </p:spPr>
      </p:pic>
      <p:sp>
        <p:nvSpPr>
          <p:cNvPr id="183" name="Google Shape;18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7"/>
          <p:cNvGraphicFramePr/>
          <p:nvPr/>
        </p:nvGraphicFramePr>
        <p:xfrm>
          <a:off x="0" y="794976"/>
          <a:ext cx="3000000" cy="3000000"/>
        </p:xfrm>
        <a:graphic>
          <a:graphicData uri="http://schemas.openxmlformats.org/drawingml/2006/table">
            <a:tbl>
              <a:tblPr firstRow="1" bandRow="1">
                <a:noFill/>
                <a:tableStyleId>{825AFC87-F4AF-4D8C-88DC-7FA34A207CAF}</a:tableStyleId>
              </a:tblPr>
              <a:tblGrid>
                <a:gridCol w="3904975">
                  <a:extLst>
                    <a:ext uri="{9D8B030D-6E8A-4147-A177-3AD203B41FA5}">
                      <a16:colId xmlns:a16="http://schemas.microsoft.com/office/drawing/2014/main" val="20000"/>
                    </a:ext>
                  </a:extLst>
                </a:gridCol>
                <a:gridCol w="4323150">
                  <a:extLst>
                    <a:ext uri="{9D8B030D-6E8A-4147-A177-3AD203B41FA5}">
                      <a16:colId xmlns:a16="http://schemas.microsoft.com/office/drawing/2014/main" val="20001"/>
                    </a:ext>
                  </a:extLst>
                </a:gridCol>
                <a:gridCol w="2450175">
                  <a:extLst>
                    <a:ext uri="{9D8B030D-6E8A-4147-A177-3AD203B41FA5}">
                      <a16:colId xmlns:a16="http://schemas.microsoft.com/office/drawing/2014/main" val="20002"/>
                    </a:ext>
                  </a:extLst>
                </a:gridCol>
                <a:gridCol w="1513700">
                  <a:extLst>
                    <a:ext uri="{9D8B030D-6E8A-4147-A177-3AD203B41FA5}">
                      <a16:colId xmlns:a16="http://schemas.microsoft.com/office/drawing/2014/main" val="20003"/>
                    </a:ext>
                  </a:extLst>
                </a:gridCol>
              </a:tblGrid>
              <a:tr h="431600">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PAPER TITLE WITH PUBLISHED INFORMATION</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METHODOLOGY</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PERFORMANCE ANALYSIS</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LIMITATIONS</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1335550">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"Weapon Detection using Artificial Intelligence and Deep Learning for Security Applications“</a:t>
                      </a:r>
                      <a:endParaRPr sz="1400" u="none" strike="noStrike" cap="none"/>
                    </a:p>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H. Jain, A. Vikram, Mohana, A. Kashyap and A. Jain</a:t>
                      </a:r>
                      <a:endParaRPr sz="1400" u="none" strike="noStrike" cap="none"/>
                    </a:p>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International Conference on Electronics and Sustainable Communication Systems, 2020</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This study uses the SSD and Faster RCNN convolution neural network (CNN) methods to accomplish automatic gun (or weapon) identification.</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Both methods are quite accurate.</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trade-off between accuracy and speed can be used to determine application in practical settings.</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968650">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“Firearm Detection from Surveillance Cameras Using Image Processing and Machine Learning Techniques”</a:t>
                      </a:r>
                      <a:endParaRPr sz="1400" u="none" strike="noStrike" cap="none"/>
                    </a:p>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Gelana, F., Yadav, A. </a:t>
                      </a:r>
                      <a:endParaRPr sz="1400" u="none" strike="noStrike" cap="none"/>
                    </a:p>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Smart Innovations in Communication and Computational Sciences, 2018</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classification of an object as treatment (gun) or not is done by a Tensorflow based implementation of the convolutional neural network (CNN) algorithm.</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classification obtained through the proposed approach is 97.78% accurate.</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False positive findings are numerous.</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1179275">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“Brightness guided preprocessing for automatic cold steel weapon detection in surveillance videos with deep learning”</a:t>
                      </a:r>
                      <a:endParaRPr sz="1400" u="none" strike="noStrike" cap="none"/>
                    </a:p>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Castillo, A., Tabik, S., Pérez, F., Olmos, R., &amp; Herrera, F. </a:t>
                      </a:r>
                      <a:endParaRPr sz="1400" u="none" strike="noStrike" cap="none"/>
                    </a:p>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Neurocomputing, 2019</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purpose of this study is twofold: (i) Develop an automatic cold weapon detection model for video surveillance using convolutional neuronal network (CNN)s (ii) strengthen its robustness under lighting conditions by providing a light-guided preprocessing procedure called DaCoLT (Darkening and Contrast in Learning and Testing)</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resulting detection model provides excellent results as a cold steel weapon detector and as an automatic alarm system for CCTV.</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Weapons are not detectable in external scenarios.</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968650">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“WARDIC - an enhanced architecture of ConvNets and Singular Classifiers has shown promising performance in weapons detection in surveillance streams”</a:t>
                      </a:r>
                      <a:endParaRPr sz="1400" u="none" strike="noStrike" cap="none"/>
                    </a:p>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Bhatt, A., &amp; Ganatra, A.</a:t>
                      </a:r>
                      <a:endParaRPr sz="1400" u="none" strike="noStrike" cap="none"/>
                    </a:p>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Engineered Science, 2022</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WARDIC - an enhanced architecture of ConvNets and Singular Classifiers has shown promising performance in weapons detection in surveillance streams.</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Cross-validations of the grader using 5-Fold and 10-Fold CVs showed precision scores of 99.27% and 99.46%, respectively, with linear complexity.</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data is replicated repeatedly.</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1179275">
                <a:tc>
                  <a:txBody>
                    <a:bodyPr/>
                    <a:lstStyle/>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“Weapon Detection for Particular Scenarios Using Deep Learning”</a:t>
                      </a:r>
                      <a:endParaRPr sz="1400" u="none" strike="noStrike" cap="none"/>
                    </a:p>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Vallez, N., Velasco-Mata, A., Corroto, J.J., Deniz, O. </a:t>
                      </a:r>
                      <a:endParaRPr sz="1400" u="none" strike="noStrike" cap="none"/>
                    </a:p>
                    <a:p>
                      <a:pPr marL="0" marR="0" lvl="0" indent="0" algn="just" rtl="0">
                        <a:lnSpc>
                          <a:spcPct val="100000"/>
                        </a:lnSpc>
                        <a:spcBef>
                          <a:spcPts val="0"/>
                        </a:spcBef>
                        <a:spcAft>
                          <a:spcPts val="0"/>
                        </a:spcAft>
                        <a:buClr>
                          <a:schemeClr val="dk1"/>
                        </a:buClr>
                        <a:buSzPts val="1100"/>
                        <a:buFont typeface="Times New Roman"/>
                        <a:buNone/>
                      </a:pPr>
                      <a:r>
                        <a:rPr lang="en-US" sz="1100" b="0" u="none" strike="noStrike" cap="none">
                          <a:latin typeface="Times New Roman"/>
                          <a:ea typeface="Times New Roman"/>
                          <a:cs typeface="Times New Roman"/>
                          <a:sym typeface="Times New Roman"/>
                        </a:rPr>
                        <a:t>Pattern Recognition and Image Analysis, 2019</a:t>
                      </a:r>
                      <a:endParaRPr sz="1400" u="none" strike="noStrike" cap="none"/>
                    </a:p>
                    <a:p>
                      <a:pPr marL="0" marR="0" lvl="0" indent="0" algn="just" rtl="0">
                        <a:lnSpc>
                          <a:spcPct val="100000"/>
                        </a:lnSpc>
                        <a:spcBef>
                          <a:spcPts val="0"/>
                        </a:spcBef>
                        <a:spcAft>
                          <a:spcPts val="0"/>
                        </a:spcAft>
                        <a:buClr>
                          <a:schemeClr val="dk1"/>
                        </a:buClr>
                        <a:buSzPts val="1100"/>
                        <a:buFont typeface="Calibri"/>
                        <a:buNone/>
                      </a:pP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It is suggested using the false alarms in the new scenario to drive a deep auto-encoder and to model them. It acts as a filter which checks whether the detector output is one of its typical false positives or not based on the recon error measured using Mean Square Error (MSE) and Peak Signal to Noise Ratio (PSNR).</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The results indicate a reduction in the number of FPs by as much as 37.9% in combination with the PSNR error while maintaining the same detection capacity.</a:t>
                      </a:r>
                      <a:endParaRPr sz="1100" b="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100"/>
                        <a:buFont typeface="Arial"/>
                        <a:buNone/>
                      </a:pPr>
                      <a:r>
                        <a:rPr lang="en-US" sz="1100" b="0" u="none" strike="noStrike" cap="none">
                          <a:latin typeface="Times New Roman"/>
                          <a:ea typeface="Times New Roman"/>
                          <a:cs typeface="Times New Roman"/>
                          <a:sym typeface="Times New Roman"/>
                        </a:rPr>
                        <a:t>it is highly sensitive to biases in brightness.</a:t>
                      </a:r>
                      <a:endParaRPr sz="1100" b="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bl>
          </a:graphicData>
        </a:graphic>
      </p:graphicFrame>
      <p:pic>
        <p:nvPicPr>
          <p:cNvPr id="189" name="Google Shape;189;p7"/>
          <p:cNvPicPr preferRelativeResize="0"/>
          <p:nvPr/>
        </p:nvPicPr>
        <p:blipFill rotWithShape="1">
          <a:blip r:embed="rId3">
            <a:alphaModFix/>
          </a:blip>
          <a:srcRect/>
          <a:stretch/>
        </p:blipFill>
        <p:spPr>
          <a:xfrm>
            <a:off x="10471282" y="34963"/>
            <a:ext cx="1720714" cy="638815"/>
          </a:xfrm>
          <a:prstGeom prst="rect">
            <a:avLst/>
          </a:prstGeom>
          <a:noFill/>
          <a:ln>
            <a:noFill/>
          </a:ln>
        </p:spPr>
      </p:pic>
      <p:sp>
        <p:nvSpPr>
          <p:cNvPr id="190" name="Google Shape;19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91" name="Google Shape;191;p7"/>
          <p:cNvSpPr txBox="1">
            <a:spLocks noGrp="1"/>
          </p:cNvSpPr>
          <p:nvPr>
            <p:ph type="title"/>
          </p:nvPr>
        </p:nvSpPr>
        <p:spPr>
          <a:xfrm>
            <a:off x="117174" y="0"/>
            <a:ext cx="5474400" cy="103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LITERATURE SURVEY</a:t>
            </a:r>
            <a:endParaRPr sz="3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8"/>
          <p:cNvSpPr txBox="1">
            <a:spLocks noGrp="1"/>
          </p:cNvSpPr>
          <p:nvPr>
            <p:ph type="title"/>
          </p:nvPr>
        </p:nvSpPr>
        <p:spPr>
          <a:xfrm>
            <a:off x="284375" y="-12"/>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ARCHITECTURE</a:t>
            </a:r>
            <a:endParaRPr sz="3600">
              <a:latin typeface="Times New Roman"/>
              <a:ea typeface="Times New Roman"/>
              <a:cs typeface="Times New Roman"/>
              <a:sym typeface="Times New Roman"/>
            </a:endParaRPr>
          </a:p>
        </p:txBody>
      </p:sp>
      <p:pic>
        <p:nvPicPr>
          <p:cNvPr id="197" name="Google Shape;197;p8"/>
          <p:cNvPicPr preferRelativeResize="0"/>
          <p:nvPr/>
        </p:nvPicPr>
        <p:blipFill rotWithShape="1">
          <a:blip r:embed="rId3">
            <a:alphaModFix/>
          </a:blip>
          <a:srcRect/>
          <a:stretch/>
        </p:blipFill>
        <p:spPr>
          <a:xfrm>
            <a:off x="10336306" y="80681"/>
            <a:ext cx="1720714" cy="724580"/>
          </a:xfrm>
          <a:prstGeom prst="rect">
            <a:avLst/>
          </a:prstGeom>
          <a:noFill/>
          <a:ln>
            <a:noFill/>
          </a:ln>
        </p:spPr>
      </p:pic>
      <p:pic>
        <p:nvPicPr>
          <p:cNvPr id="198" name="Google Shape;198;p8"/>
          <p:cNvPicPr preferRelativeResize="0"/>
          <p:nvPr/>
        </p:nvPicPr>
        <p:blipFill>
          <a:blip r:embed="rId4">
            <a:alphaModFix/>
          </a:blip>
          <a:stretch>
            <a:fillRect/>
          </a:stretch>
        </p:blipFill>
        <p:spPr>
          <a:xfrm>
            <a:off x="1749325" y="717738"/>
            <a:ext cx="8122563" cy="56245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3b4aa2ddea_0_0"/>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METHODOLOGY</a:t>
            </a:r>
            <a:endParaRPr sz="3600">
              <a:latin typeface="Times New Roman"/>
              <a:ea typeface="Times New Roman"/>
              <a:cs typeface="Times New Roman"/>
              <a:sym typeface="Times New Roman"/>
            </a:endParaRPr>
          </a:p>
        </p:txBody>
      </p:sp>
      <p:sp>
        <p:nvSpPr>
          <p:cNvPr id="204" name="Google Shape;204;g23b4aa2ddea_0_0"/>
          <p:cNvSpPr txBox="1">
            <a:spLocks noGrp="1"/>
          </p:cNvSpPr>
          <p:nvPr>
            <p:ph type="body" idx="1"/>
          </p:nvPr>
        </p:nvSpPr>
        <p:spPr>
          <a:xfrm>
            <a:off x="687600" y="1107301"/>
            <a:ext cx="10816800" cy="4643400"/>
          </a:xfrm>
          <a:prstGeom prst="rect">
            <a:avLst/>
          </a:prstGeom>
          <a:noFill/>
          <a:ln>
            <a:noFill/>
          </a:ln>
        </p:spPr>
        <p:txBody>
          <a:bodyPr spcFirstLastPara="1" wrap="square" lIns="91425" tIns="45700" rIns="91425" bIns="45700" anchor="t" anchorCtr="0">
            <a:noAutofit/>
          </a:bodyPr>
          <a:lstStyle/>
          <a:p>
            <a:pPr marL="0" lvl="0" indent="0" algn="l" rtl="0">
              <a:lnSpc>
                <a:spcPct val="105000"/>
              </a:lnSpc>
              <a:spcBef>
                <a:spcPts val="0"/>
              </a:spcBef>
              <a:spcAft>
                <a:spcPts val="0"/>
              </a:spcAft>
              <a:buSzPts val="605"/>
              <a:buNone/>
            </a:pPr>
            <a:r>
              <a:rPr lang="en-US" sz="2000">
                <a:latin typeface="Times New Roman"/>
                <a:ea typeface="Times New Roman"/>
                <a:cs typeface="Times New Roman"/>
                <a:sym typeface="Times New Roman"/>
              </a:rPr>
              <a:t>Proposed Intelligent Security System:</a:t>
            </a:r>
            <a:endParaRPr sz="2000">
              <a:latin typeface="Times New Roman"/>
              <a:ea typeface="Times New Roman"/>
              <a:cs typeface="Times New Roman"/>
              <a:sym typeface="Times New Roman"/>
            </a:endParaRPr>
          </a:p>
          <a:p>
            <a:pPr marL="0" lvl="0" indent="0" algn="l" rtl="0">
              <a:lnSpc>
                <a:spcPct val="10000"/>
              </a:lnSpc>
              <a:spcBef>
                <a:spcPts val="0"/>
              </a:spcBef>
              <a:spcAft>
                <a:spcPts val="0"/>
              </a:spcAft>
              <a:buSzPts val="605"/>
              <a:buNone/>
            </a:pPr>
            <a:endParaRPr sz="2000">
              <a:latin typeface="Times New Roman"/>
              <a:ea typeface="Times New Roman"/>
              <a:cs typeface="Times New Roman"/>
              <a:sym typeface="Times New Roman"/>
            </a:endParaRPr>
          </a:p>
          <a:p>
            <a:pPr marL="457200" lvl="0" indent="-355600"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YOLOv7 algorithm for weapon detection</a:t>
            </a:r>
            <a:endParaRPr sz="2000">
              <a:latin typeface="Times New Roman"/>
              <a:ea typeface="Times New Roman"/>
              <a:cs typeface="Times New Roman"/>
              <a:sym typeface="Times New Roman"/>
            </a:endParaRPr>
          </a:p>
          <a:p>
            <a:pPr marL="457200" lvl="0" indent="-355601"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Haar Cascade algorithm for face recognition</a:t>
            </a:r>
            <a:endParaRPr sz="2000">
              <a:latin typeface="Times New Roman"/>
              <a:ea typeface="Times New Roman"/>
              <a:cs typeface="Times New Roman"/>
              <a:sym typeface="Times New Roman"/>
            </a:endParaRPr>
          </a:p>
          <a:p>
            <a:pPr marL="457200" lvl="0" indent="-355601"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Alarm sound alert for immediate response</a:t>
            </a:r>
            <a:endParaRPr sz="2000">
              <a:latin typeface="Times New Roman"/>
              <a:ea typeface="Times New Roman"/>
              <a:cs typeface="Times New Roman"/>
              <a:sym typeface="Times New Roman"/>
            </a:endParaRPr>
          </a:p>
          <a:p>
            <a:pPr marL="457200" lvl="0" indent="-355601"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Whatsapp and email alert system for security personnel</a:t>
            </a:r>
            <a:endParaRPr sz="2000">
              <a:latin typeface="Times New Roman"/>
              <a:ea typeface="Times New Roman"/>
              <a:cs typeface="Times New Roman"/>
              <a:sym typeface="Times New Roman"/>
            </a:endParaRPr>
          </a:p>
          <a:p>
            <a:pPr marL="457200" lvl="0" indent="-355601" algn="l" rtl="0">
              <a:lnSpc>
                <a:spcPct val="10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Designed to enhance public safety in various applications</a:t>
            </a:r>
            <a:endParaRPr sz="2000">
              <a:latin typeface="Times New Roman"/>
              <a:ea typeface="Times New Roman"/>
              <a:cs typeface="Times New Roman"/>
              <a:sym typeface="Times New Roman"/>
            </a:endParaRPr>
          </a:p>
          <a:p>
            <a:pPr marL="457200" lvl="0" indent="0" algn="l" rtl="0">
              <a:lnSpc>
                <a:spcPct val="105000"/>
              </a:lnSpc>
              <a:spcBef>
                <a:spcPts val="0"/>
              </a:spcBef>
              <a:spcAft>
                <a:spcPts val="0"/>
              </a:spcAft>
              <a:buSzPts val="605"/>
              <a:buNone/>
            </a:pPr>
            <a:endParaRPr sz="2000" b="1">
              <a:latin typeface="Times New Roman"/>
              <a:ea typeface="Times New Roman"/>
              <a:cs typeface="Times New Roman"/>
              <a:sym typeface="Times New Roman"/>
            </a:endParaRPr>
          </a:p>
          <a:p>
            <a:pPr marL="0" lvl="0" indent="0" algn="l" rtl="0">
              <a:lnSpc>
                <a:spcPct val="105000"/>
              </a:lnSpc>
              <a:spcBef>
                <a:spcPts val="0"/>
              </a:spcBef>
              <a:spcAft>
                <a:spcPts val="0"/>
              </a:spcAft>
              <a:buSzPts val="605"/>
              <a:buNone/>
            </a:pPr>
            <a:r>
              <a:rPr lang="en-US" sz="2000">
                <a:latin typeface="Times New Roman"/>
                <a:ea typeface="Times New Roman"/>
                <a:cs typeface="Times New Roman"/>
                <a:sym typeface="Times New Roman"/>
              </a:rPr>
              <a:t>The proposed intelligent security system uses advanced algorithms such as YOLOv7 and Haar Cascade for weapon detection and face recognition respectively. An alarm sound alert is also included for immediate response in case of any potential threat. In addition, the system is equipped with a Whatsapp and email alert system to notify security personnel in real-time.</a:t>
            </a:r>
            <a:endParaRPr sz="2000">
              <a:latin typeface="Times New Roman"/>
              <a:ea typeface="Times New Roman"/>
              <a:cs typeface="Times New Roman"/>
              <a:sym typeface="Times New Roman"/>
            </a:endParaRPr>
          </a:p>
          <a:p>
            <a:pPr marL="457200" lvl="0" indent="0" algn="l" rtl="0">
              <a:lnSpc>
                <a:spcPct val="105000"/>
              </a:lnSpc>
              <a:spcBef>
                <a:spcPts val="0"/>
              </a:spcBef>
              <a:spcAft>
                <a:spcPts val="0"/>
              </a:spcAft>
              <a:buSzPts val="605"/>
              <a:buNone/>
            </a:pPr>
            <a:endParaRPr sz="2000" b="1">
              <a:latin typeface="Times New Roman"/>
              <a:ea typeface="Times New Roman"/>
              <a:cs typeface="Times New Roman"/>
              <a:sym typeface="Times New Roman"/>
            </a:endParaRPr>
          </a:p>
          <a:p>
            <a:pPr marL="0" lvl="0" indent="0" algn="l" rtl="0">
              <a:lnSpc>
                <a:spcPct val="105000"/>
              </a:lnSpc>
              <a:spcBef>
                <a:spcPts val="0"/>
              </a:spcBef>
              <a:spcAft>
                <a:spcPts val="0"/>
              </a:spcAft>
              <a:buSzPts val="605"/>
              <a:buNone/>
            </a:pPr>
            <a:r>
              <a:rPr lang="en-US" sz="2000">
                <a:latin typeface="Times New Roman"/>
                <a:ea typeface="Times New Roman"/>
                <a:cs typeface="Times New Roman"/>
                <a:sym typeface="Times New Roman"/>
              </a:rPr>
              <a:t>The system is designed to enhance public safety in various applications such as airports, public transportation, and public events. Its reliable and effective components ensure potential threats are detected and security personnel can respond quickly to prevent harm from occurring.</a:t>
            </a:r>
            <a:endParaRPr sz="2000">
              <a:latin typeface="Times New Roman"/>
              <a:ea typeface="Times New Roman"/>
              <a:cs typeface="Times New Roman"/>
              <a:sym typeface="Times New Roman"/>
            </a:endParaRPr>
          </a:p>
          <a:p>
            <a:pPr marL="457200" lvl="0" indent="0" algn="l" rtl="0">
              <a:lnSpc>
                <a:spcPct val="105000"/>
              </a:lnSpc>
              <a:spcBef>
                <a:spcPts val="1000"/>
              </a:spcBef>
              <a:spcAft>
                <a:spcPts val="0"/>
              </a:spcAft>
              <a:buSzPts val="1414"/>
              <a:buNone/>
            </a:pPr>
            <a:endParaRPr sz="1540">
              <a:latin typeface="Times New Roman"/>
              <a:ea typeface="Times New Roman"/>
              <a:cs typeface="Times New Roman"/>
              <a:sym typeface="Times New Roman"/>
            </a:endParaRPr>
          </a:p>
        </p:txBody>
      </p:sp>
      <p:pic>
        <p:nvPicPr>
          <p:cNvPr id="205" name="Google Shape;205;g23b4aa2ddea_0_0"/>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23b0da368f9_0_62"/>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METHODOLOGY</a:t>
            </a:r>
            <a:endParaRPr sz="3600">
              <a:latin typeface="Times New Roman"/>
              <a:ea typeface="Times New Roman"/>
              <a:cs typeface="Times New Roman"/>
              <a:sym typeface="Times New Roman"/>
            </a:endParaRPr>
          </a:p>
        </p:txBody>
      </p:sp>
      <p:sp>
        <p:nvSpPr>
          <p:cNvPr id="211" name="Google Shape;211;g23b0da368f9_0_62"/>
          <p:cNvSpPr txBox="1">
            <a:spLocks noGrp="1"/>
          </p:cNvSpPr>
          <p:nvPr>
            <p:ph type="body" idx="1"/>
          </p:nvPr>
        </p:nvSpPr>
        <p:spPr>
          <a:xfrm>
            <a:off x="687600" y="1107301"/>
            <a:ext cx="10816800" cy="4643400"/>
          </a:xfrm>
          <a:prstGeom prst="rect">
            <a:avLst/>
          </a:prstGeom>
          <a:noFill/>
          <a:ln>
            <a:noFill/>
          </a:ln>
        </p:spPr>
        <p:txBody>
          <a:bodyPr spcFirstLastPara="1" wrap="square" lIns="91425" tIns="45700" rIns="91425" bIns="45700" anchor="t" anchorCtr="0">
            <a:noAutofit/>
          </a:bodyPr>
          <a:lstStyle/>
          <a:p>
            <a:pPr marL="0" lvl="0" indent="0" algn="l" rtl="0">
              <a:lnSpc>
                <a:spcPct val="105000"/>
              </a:lnSpc>
              <a:spcBef>
                <a:spcPts val="0"/>
              </a:spcBef>
              <a:spcAft>
                <a:spcPts val="0"/>
              </a:spcAft>
              <a:buSzPts val="605"/>
              <a:buNone/>
            </a:pPr>
            <a:r>
              <a:rPr lang="en-US" sz="2000">
                <a:latin typeface="Times New Roman"/>
                <a:ea typeface="Times New Roman"/>
                <a:cs typeface="Times New Roman"/>
                <a:sym typeface="Times New Roman"/>
              </a:rPr>
              <a:t>Overview of the dataset used for training and testing the system:</a:t>
            </a:r>
            <a:endParaRPr sz="2000">
              <a:latin typeface="Times New Roman"/>
              <a:ea typeface="Times New Roman"/>
              <a:cs typeface="Times New Roman"/>
              <a:sym typeface="Times New Roman"/>
            </a:endParaRPr>
          </a:p>
          <a:p>
            <a:pPr marL="457200" lvl="0" indent="-368300" algn="l" rtl="0">
              <a:lnSpc>
                <a:spcPct val="105000"/>
              </a:lnSpc>
              <a:spcBef>
                <a:spcPts val="1000"/>
              </a:spcBef>
              <a:spcAft>
                <a:spcPts val="0"/>
              </a:spcAft>
              <a:buSzPts val="2200"/>
              <a:buFont typeface="Times New Roman"/>
              <a:buChar char="•"/>
            </a:pPr>
            <a:r>
              <a:rPr lang="en-US" sz="2200">
                <a:latin typeface="Times New Roman"/>
                <a:ea typeface="Times New Roman"/>
                <a:cs typeface="Times New Roman"/>
                <a:sym typeface="Times New Roman"/>
              </a:rPr>
              <a:t>Custom dataset of 714 images of various weapons was created for training the YOLOv7 weapon detection system.</a:t>
            </a:r>
            <a:endParaRPr sz="2200">
              <a:latin typeface="Times New Roman"/>
              <a:ea typeface="Times New Roman"/>
              <a:cs typeface="Times New Roman"/>
              <a:sym typeface="Times New Roman"/>
            </a:endParaRPr>
          </a:p>
          <a:p>
            <a:pPr marL="457200" lvl="0" indent="-368300" algn="l" rtl="0">
              <a:lnSpc>
                <a:spcPct val="10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Open-source labeling tool, LabelImg, was used to manually label the dataset by drawing bounding boxes and assigning labels from a predefined list of weapon categories.</a:t>
            </a:r>
            <a:endParaRPr sz="2200">
              <a:latin typeface="Times New Roman"/>
              <a:ea typeface="Times New Roman"/>
              <a:cs typeface="Times New Roman"/>
              <a:sym typeface="Times New Roman"/>
            </a:endParaRPr>
          </a:p>
          <a:p>
            <a:pPr marL="457200" lvl="0" indent="-368300" algn="l" rtl="0">
              <a:lnSpc>
                <a:spcPct val="10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Dataset consisted of nine weapon categories: Handgun, Sword, SMG, Sniper, Automatic Rifle, Bazooka, Grenade Launcher, Knife, and Shotgun.</a:t>
            </a:r>
            <a:endParaRPr sz="2200">
              <a:latin typeface="Times New Roman"/>
              <a:ea typeface="Times New Roman"/>
              <a:cs typeface="Times New Roman"/>
              <a:sym typeface="Times New Roman"/>
            </a:endParaRPr>
          </a:p>
          <a:p>
            <a:pPr marL="457200" lvl="0" indent="-368300" algn="l" rtl="0">
              <a:lnSpc>
                <a:spcPct val="10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Each image was labeled with all the weapons present in the image, and negative examples were also included.</a:t>
            </a:r>
            <a:endParaRPr sz="2200">
              <a:latin typeface="Times New Roman"/>
              <a:ea typeface="Times New Roman"/>
              <a:cs typeface="Times New Roman"/>
              <a:sym typeface="Times New Roman"/>
            </a:endParaRPr>
          </a:p>
          <a:p>
            <a:pPr marL="457200" lvl="0" indent="-368300" algn="l" rtl="0">
              <a:lnSpc>
                <a:spcPct val="10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Annotators were employed to label each image autonomously, and discrepancies were resolved through collaborative discussion.</a:t>
            </a:r>
            <a:endParaRPr sz="2200">
              <a:latin typeface="Times New Roman"/>
              <a:ea typeface="Times New Roman"/>
              <a:cs typeface="Times New Roman"/>
              <a:sym typeface="Times New Roman"/>
            </a:endParaRPr>
          </a:p>
          <a:p>
            <a:pPr marL="457200" lvl="0" indent="-368300" algn="l" rtl="0">
              <a:lnSpc>
                <a:spcPct val="10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The dataset was split into a training set of 571 images and a validation set of 143 images.</a:t>
            </a:r>
            <a:endParaRPr sz="2200">
              <a:latin typeface="Times New Roman"/>
              <a:ea typeface="Times New Roman"/>
              <a:cs typeface="Times New Roman"/>
              <a:sym typeface="Times New Roman"/>
            </a:endParaRPr>
          </a:p>
        </p:txBody>
      </p:sp>
      <p:pic>
        <p:nvPicPr>
          <p:cNvPr id="212" name="Google Shape;212;g23b0da368f9_0_62"/>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3b0da368f9_0_70"/>
          <p:cNvSpPr txBox="1">
            <a:spLocks noGrp="1"/>
          </p:cNvSpPr>
          <p:nvPr>
            <p:ph type="title"/>
          </p:nvPr>
        </p:nvSpPr>
        <p:spPr>
          <a:xfrm>
            <a:off x="346025" y="124500"/>
            <a:ext cx="3778800" cy="97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imes New Roman"/>
                <a:ea typeface="Times New Roman"/>
                <a:cs typeface="Times New Roman"/>
                <a:sym typeface="Times New Roman"/>
              </a:rPr>
              <a:t>METHODOLOGY</a:t>
            </a:r>
            <a:endParaRPr sz="3600">
              <a:latin typeface="Times New Roman"/>
              <a:ea typeface="Times New Roman"/>
              <a:cs typeface="Times New Roman"/>
              <a:sym typeface="Times New Roman"/>
            </a:endParaRPr>
          </a:p>
        </p:txBody>
      </p:sp>
      <p:sp>
        <p:nvSpPr>
          <p:cNvPr id="218" name="Google Shape;218;g23b0da368f9_0_70"/>
          <p:cNvSpPr txBox="1">
            <a:spLocks noGrp="1"/>
          </p:cNvSpPr>
          <p:nvPr>
            <p:ph type="body" idx="1"/>
          </p:nvPr>
        </p:nvSpPr>
        <p:spPr>
          <a:xfrm>
            <a:off x="687600" y="1107301"/>
            <a:ext cx="10816800" cy="4643400"/>
          </a:xfrm>
          <a:prstGeom prst="rect">
            <a:avLst/>
          </a:prstGeom>
          <a:noFill/>
          <a:ln>
            <a:noFill/>
          </a:ln>
        </p:spPr>
        <p:txBody>
          <a:bodyPr spcFirstLastPara="1" wrap="square" lIns="91425" tIns="45700" rIns="91425" bIns="45700" anchor="t" anchorCtr="0">
            <a:noAutofit/>
          </a:bodyPr>
          <a:lstStyle/>
          <a:p>
            <a:pPr marL="0" lvl="0" indent="0" algn="l" rtl="0">
              <a:lnSpc>
                <a:spcPct val="105000"/>
              </a:lnSpc>
              <a:spcBef>
                <a:spcPts val="0"/>
              </a:spcBef>
              <a:spcAft>
                <a:spcPts val="0"/>
              </a:spcAft>
              <a:buSzPts val="605"/>
              <a:buNone/>
            </a:pPr>
            <a:r>
              <a:rPr lang="en-US" sz="2000">
                <a:latin typeface="Times New Roman"/>
                <a:ea typeface="Times New Roman"/>
                <a:cs typeface="Times New Roman"/>
                <a:sym typeface="Times New Roman"/>
              </a:rPr>
              <a:t>Overview of the dataset used for training and testing the system:</a:t>
            </a:r>
            <a:endParaRPr sz="2000">
              <a:latin typeface="Times New Roman"/>
              <a:ea typeface="Times New Roman"/>
              <a:cs typeface="Times New Roman"/>
              <a:sym typeface="Times New Roman"/>
            </a:endParaRPr>
          </a:p>
          <a:p>
            <a:pPr marL="457200" lvl="0" indent="-368300" algn="l" rtl="0">
              <a:lnSpc>
                <a:spcPct val="105000"/>
              </a:lnSpc>
              <a:spcBef>
                <a:spcPts val="1000"/>
              </a:spcBef>
              <a:spcAft>
                <a:spcPts val="0"/>
              </a:spcAft>
              <a:buSzPts val="2200"/>
              <a:buFont typeface="Times New Roman"/>
              <a:buChar char="•"/>
            </a:pPr>
            <a:r>
              <a:rPr lang="en-US" sz="2200">
                <a:latin typeface="Times New Roman"/>
                <a:ea typeface="Times New Roman"/>
                <a:cs typeface="Times New Roman"/>
                <a:sym typeface="Times New Roman"/>
              </a:rPr>
              <a:t>Preprocessing techniques were used to ensure the quality of the dataset, including checking for size, format, and quality, cleaning irrelevant background, and balancing positive and negative samples.</a:t>
            </a:r>
            <a:endParaRPr sz="2200">
              <a:latin typeface="Times New Roman"/>
              <a:ea typeface="Times New Roman"/>
              <a:cs typeface="Times New Roman"/>
              <a:sym typeface="Times New Roman"/>
            </a:endParaRPr>
          </a:p>
          <a:p>
            <a:pPr marL="457200" lvl="0" indent="-368300" algn="l" rtl="0">
              <a:lnSpc>
                <a:spcPct val="10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Images were resized to a common size of 640 x 640 pixels to make them suitable for the model training process.</a:t>
            </a:r>
            <a:endParaRPr sz="2200">
              <a:latin typeface="Times New Roman"/>
              <a:ea typeface="Times New Roman"/>
              <a:cs typeface="Times New Roman"/>
              <a:sym typeface="Times New Roman"/>
            </a:endParaRPr>
          </a:p>
          <a:p>
            <a:pPr marL="457200" lvl="0" indent="-368300" algn="l" rtl="0">
              <a:lnSpc>
                <a:spcPct val="10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Input images were fine-tuned by applying data augmentation and normalization techniques, such as rotation, flipping, and scaling, to generate more training samples and make the model more robust.</a:t>
            </a:r>
            <a:endParaRPr sz="2200">
              <a:latin typeface="Times New Roman"/>
              <a:ea typeface="Times New Roman"/>
              <a:cs typeface="Times New Roman"/>
              <a:sym typeface="Times New Roman"/>
            </a:endParaRPr>
          </a:p>
          <a:p>
            <a:pPr marL="457200" lvl="0" indent="-368300" algn="l" rtl="0">
              <a:lnSpc>
                <a:spcPct val="10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A model was built by combining YOLOv7 and Haar Cascade algorithms for weapon and face detection, respectively, chosen for their high accuracy and real-time detection capabilities.</a:t>
            </a:r>
            <a:endParaRPr sz="2200">
              <a:latin typeface="Times New Roman"/>
              <a:ea typeface="Times New Roman"/>
              <a:cs typeface="Times New Roman"/>
              <a:sym typeface="Times New Roman"/>
            </a:endParaRPr>
          </a:p>
        </p:txBody>
      </p:sp>
      <p:pic>
        <p:nvPicPr>
          <p:cNvPr id="219" name="Google Shape;219;g23b0da368f9_0_70"/>
          <p:cNvPicPr preferRelativeResize="0"/>
          <p:nvPr/>
        </p:nvPicPr>
        <p:blipFill rotWithShape="1">
          <a:blip r:embed="rId3">
            <a:alphaModFix/>
          </a:blip>
          <a:srcRect/>
          <a:stretch/>
        </p:blipFill>
        <p:spPr>
          <a:xfrm>
            <a:off x="10336306" y="80681"/>
            <a:ext cx="1720714" cy="724580"/>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3081</Words>
  <Application>Microsoft Office PowerPoint</Application>
  <PresentationFormat>Widescreen</PresentationFormat>
  <Paragraphs>221</Paragraphs>
  <Slides>26</Slides>
  <Notes>26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26</vt:i4>
      </vt:variant>
    </vt:vector>
  </HeadingPairs>
  <TitlesOfParts>
    <vt:vector size="31" baseType="lpstr">
      <vt:lpstr>Arial</vt:lpstr>
      <vt:lpstr>Calibri</vt:lpstr>
      <vt:lpstr>Times New Roman</vt:lpstr>
      <vt:lpstr>1_Office Theme</vt:lpstr>
      <vt:lpstr>Office Theme</vt:lpstr>
      <vt:lpstr>PowerPoint Presentation</vt:lpstr>
      <vt:lpstr>INTRODUCTION</vt:lpstr>
      <vt:lpstr>MOTIVATION</vt:lpstr>
      <vt:lpstr>LITERATURE SURVEY</vt:lpstr>
      <vt:lpstr>LITERATURE SURVEY</vt:lpstr>
      <vt:lpstr>ARCHITECTURE</vt:lpstr>
      <vt:lpstr>METHODOLOGY</vt:lpstr>
      <vt:lpstr>METHODOLOGY</vt:lpstr>
      <vt:lpstr>METHODOLOGY</vt:lpstr>
      <vt:lpstr>METHODOLOGY</vt:lpstr>
      <vt:lpstr>METHODOLOGY</vt:lpstr>
      <vt:lpstr>EVALUATION RESULTS</vt:lpstr>
      <vt:lpstr>EVALUATION RESULTS</vt:lpstr>
      <vt:lpstr>EVALUATION RESULTS</vt:lpstr>
      <vt:lpstr>EVALUATION RESULTS</vt:lpstr>
      <vt:lpstr>EVALUATION RESULTS</vt:lpstr>
      <vt:lpstr>EVALUATION RESULTS</vt:lpstr>
      <vt:lpstr>STRENGTHS AND LIMITATIONS</vt:lpstr>
      <vt:lpstr>APPLICATIONS AND BENEFITS</vt:lpstr>
      <vt:lpstr>APPLICATIONS AND BENEFITS</vt:lpstr>
      <vt:lpstr>CONCLUSION</vt:lpstr>
      <vt:lpstr>FUTURE WORK</vt:lpstr>
      <vt:lpstr>REFERENCES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Shriram G.</dc:creator>
  <cp:lastModifiedBy>Shriram G.</cp:lastModifiedBy>
  <cp:revision>1</cp:revision>
  <dcterms:created xsi:type="dcterms:W3CDTF">2021-09-26T03:51:01Z</dcterms:created>
  <dcterms:modified xsi:type="dcterms:W3CDTF">2023-05-15T03:44:54Z</dcterms:modified>
</cp:coreProperties>
</file>